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78" r:id="rId3"/>
    <p:sldId id="273" r:id="rId4"/>
    <p:sldId id="279" r:id="rId5"/>
    <p:sldId id="259" r:id="rId6"/>
    <p:sldId id="275" r:id="rId7"/>
    <p:sldId id="277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>
        <p:scale>
          <a:sx n="77" d="100"/>
          <a:sy n="7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21A6E-C64D-4B90-A112-671A59C9D135}" type="datetimeFigureOut">
              <a:rPr lang="es-PE" smtClean="0"/>
              <a:t>5/02/2020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PE"/>
              <a:t>Modulo Persona General - Manual de consulta rápida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AD16-6A74-44A2-A418-E4758146F7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40951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8E89F-6CC6-4552-9478-DA22906C5140}" type="datetimeFigureOut">
              <a:rPr lang="es-PE" smtClean="0"/>
              <a:t>5/02/2020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PE"/>
              <a:t>Modulo Persona General - Manual de consulta 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2331C-67BB-497B-AC61-6D645493D3E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69156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36B542-092D-47BA-A48A-3A74D6963E6B}" type="slidenum">
              <a:rPr lang="es-PE" altLang="es-PE" smtClean="0"/>
              <a:pPr eaLnBrk="1" hangingPunct="1">
                <a:spcBef>
                  <a:spcPct val="0"/>
                </a:spcBef>
              </a:pPr>
              <a:t>4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74159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4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4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73" y="-297"/>
            <a:ext cx="12211346" cy="685859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3" t="21381" r="11006" b="69244"/>
          <a:stretch>
            <a:fillRect/>
          </a:stretch>
        </p:blipFill>
        <p:spPr bwMode="auto">
          <a:xfrm>
            <a:off x="0" y="0"/>
            <a:ext cx="12192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 userDrawn="1"/>
        </p:nvSpPr>
        <p:spPr>
          <a:xfrm>
            <a:off x="99970" y="6475254"/>
            <a:ext cx="4150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de Cursos – Manual de </a:t>
            </a:r>
            <a:r>
              <a:rPr lang="es-PE" sz="1000" b="0" i="0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293506" y="6356350"/>
            <a:ext cx="2743200" cy="36512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B3C8EF-9D21-4DF5-B48D-A11ECA3BC59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5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21265" r="10732" b="19208"/>
          <a:stretch>
            <a:fillRect/>
          </a:stretch>
        </p:blipFill>
        <p:spPr bwMode="auto">
          <a:xfrm>
            <a:off x="0" y="-58738"/>
            <a:ext cx="12335933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 idx="4294967295"/>
          </p:nvPr>
        </p:nvSpPr>
        <p:spPr>
          <a:xfrm>
            <a:off x="609600" y="2582864"/>
            <a:ext cx="10363200" cy="1470025"/>
          </a:xfrm>
          <a:ln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s-PE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45000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0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8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7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2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9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9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oc7FkgAeLqU" TargetMode="Externa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 idx="4294967295"/>
          </p:nvPr>
        </p:nvSpPr>
        <p:spPr>
          <a:xfrm>
            <a:off x="2132526" y="2587753"/>
            <a:ext cx="8184601" cy="1698193"/>
          </a:xfrm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s-ES" altLang="es-PE" sz="5400" b="1" dirty="0">
                <a:solidFill>
                  <a:schemeClr val="bg1"/>
                </a:solidFill>
                <a:latin typeface="Consolas" panose="020B0609020204030204" pitchFamily="49" charset="0"/>
              </a:rPr>
              <a:t>CATÁLOGO DE CURSO V1.0</a:t>
            </a:r>
            <a:r>
              <a:rPr lang="es-ES" altLang="es-PE" sz="4500" dirty="0">
                <a:solidFill>
                  <a:schemeClr val="bg1"/>
                </a:solidFill>
                <a:latin typeface="Solano Gothic MVB Std Cap" pitchFamily="50" charset="0"/>
              </a:rPr>
              <a:t/>
            </a:r>
            <a:br>
              <a:rPr lang="es-ES" altLang="es-PE" sz="4500" dirty="0">
                <a:solidFill>
                  <a:schemeClr val="bg1"/>
                </a:solidFill>
                <a:latin typeface="Solano Gothic MVB Std Cap" pitchFamily="50" charset="0"/>
              </a:rPr>
            </a:br>
            <a:r>
              <a:rPr lang="es-ES" altLang="es-PE" sz="3200" dirty="0">
                <a:solidFill>
                  <a:schemeClr val="bg1"/>
                </a:solidFill>
                <a:latin typeface="Solano Gothic MVB Std Cap" pitchFamily="50" charset="0"/>
              </a:rPr>
              <a:t>03/02/2020</a:t>
            </a:r>
            <a:endParaRPr lang="es-ES" altLang="es-PE" sz="2000" dirty="0">
              <a:solidFill>
                <a:schemeClr val="bg1"/>
              </a:solidFill>
              <a:latin typeface="Solano Gothic MVB Std Cap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0304" y="-1"/>
            <a:ext cx="10820205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¿Qué documentos debes revisar previamente?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2" descr="Image result for document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333" y1="22826" x2="64333" y2="22826"/>
                        <a14:foregroundMark x1="69667" y1="7391" x2="69667" y2="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01" y="2828610"/>
            <a:ext cx="1891175" cy="19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777666" y="3346974"/>
            <a:ext cx="5926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3600" dirty="0">
                <a:solidFill>
                  <a:srgbClr val="000000"/>
                </a:solidFill>
                <a:cs typeface="Arial" panose="020B0604020202020204" pitchFamily="34" charset="0"/>
              </a:rPr>
              <a:t> Configuración de programas</a:t>
            </a:r>
            <a:endParaRPr lang="es-PE" sz="3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22747" y="3190797"/>
            <a:ext cx="7668916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/>
              <a:t>Materia/Subject:</a:t>
            </a:r>
          </a:p>
          <a:p>
            <a:pPr lvl="1" algn="just">
              <a:lnSpc>
                <a:spcPct val="150000"/>
              </a:lnSpc>
            </a:pPr>
            <a:r>
              <a:rPr lang="en-GB" dirty="0"/>
              <a:t>Codificación que describe la línea de negocio, modalidad y área temática a la cual pertenece el curso.</a:t>
            </a:r>
            <a:endParaRPr lang="es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80304" y="-1"/>
            <a:ext cx="10832253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¿Qué términos debes conocer antes de empezar?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0" b="84643" l="23988" r="77882">
                        <a14:foregroundMark x1="47352" y1="47857" x2="47352" y2="47857"/>
                        <a14:foregroundMark x1="47352" y1="45714" x2="47352" y2="45714"/>
                        <a14:foregroundMark x1="45483" y1="41429" x2="45483" y2="41429"/>
                        <a14:foregroundMark x1="34268" y1="41429" x2="34268" y2="41429"/>
                        <a14:foregroundMark x1="34891" y1="49286" x2="34891" y2="49286"/>
                        <a14:foregroundMark x1="45483" y1="68214" x2="45483" y2="68214"/>
                        <a14:foregroundMark x1="54206" y1="68214" x2="54206" y2="68214"/>
                        <a14:foregroundMark x1="61682" y1="40714" x2="61682" y2="4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15009" r="26354" b="22509"/>
          <a:stretch/>
        </p:blipFill>
        <p:spPr bwMode="auto">
          <a:xfrm>
            <a:off x="1322747" y="3262731"/>
            <a:ext cx="99631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AB3C8EF-9D21-4DF5-B48D-A11ECA3BC5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956583" y="4135466"/>
            <a:ext cx="8139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>
                <a:solidFill>
                  <a:srgbClr val="FF0000"/>
                </a:solidFill>
              </a:rPr>
              <a:t>2</a:t>
            </a:r>
            <a:r>
              <a:rPr lang="es-PE" sz="6600">
                <a:solidFill>
                  <a:schemeClr val="accent3"/>
                </a:solidFill>
              </a:rPr>
              <a:t>P</a:t>
            </a:r>
            <a:r>
              <a:rPr lang="es-PE" sz="6600">
                <a:solidFill>
                  <a:schemeClr val="accent1"/>
                </a:solidFill>
              </a:rPr>
              <a:t>AD</a:t>
            </a:r>
            <a:r>
              <a:rPr lang="es-PE" sz="6600">
                <a:solidFill>
                  <a:srgbClr val="FF0000"/>
                </a:solidFill>
              </a:rPr>
              <a:t>1020</a:t>
            </a:r>
            <a:endParaRPr lang="es-PE" sz="5400">
              <a:solidFill>
                <a:schemeClr val="accent1"/>
              </a:solidFill>
            </a:endParaRPr>
          </a:p>
        </p:txBody>
      </p:sp>
      <p:cxnSp>
        <p:nvCxnSpPr>
          <p:cNvPr id="4" name="Conector recto de flecha 3"/>
          <p:cNvCxnSpPr>
            <a:cxnSpLocks/>
          </p:cNvCxnSpPr>
          <p:nvPr/>
        </p:nvCxnSpPr>
        <p:spPr>
          <a:xfrm>
            <a:off x="3387270" y="4254696"/>
            <a:ext cx="1678399" cy="5492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4380773" y="1402972"/>
            <a:ext cx="1156430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PE" sz="1600" b="1"/>
              <a:t>Modalidad</a:t>
            </a:r>
          </a:p>
          <a:p>
            <a:r>
              <a:rPr lang="es-PE" sz="1600"/>
              <a:t>(Sócrates)</a:t>
            </a:r>
          </a:p>
        </p:txBody>
      </p:sp>
      <p:cxnSp>
        <p:nvCxnSpPr>
          <p:cNvPr id="7" name="Conector recto de flecha 6"/>
          <p:cNvCxnSpPr>
            <a:stCxn id="10" idx="2"/>
          </p:cNvCxnSpPr>
          <p:nvPr/>
        </p:nvCxnSpPr>
        <p:spPr>
          <a:xfrm>
            <a:off x="4958988" y="1987746"/>
            <a:ext cx="854104" cy="230226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940543" y="1402972"/>
            <a:ext cx="2173391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PE" sz="1600" b="1"/>
              <a:t>Área Temática</a:t>
            </a:r>
          </a:p>
          <a:p>
            <a:r>
              <a:rPr lang="es-PE" sz="1600"/>
              <a:t>(Parte actual del código del curso. Este concepto sólo existente en Sócrates)</a:t>
            </a:r>
          </a:p>
        </p:txBody>
      </p:sp>
      <p:cxnSp>
        <p:nvCxnSpPr>
          <p:cNvPr id="15" name="Conector recto de flecha 14"/>
          <p:cNvCxnSpPr>
            <a:stCxn id="12" idx="2"/>
          </p:cNvCxnSpPr>
          <p:nvPr/>
        </p:nvCxnSpPr>
        <p:spPr>
          <a:xfrm flipH="1">
            <a:off x="6556476" y="2726410"/>
            <a:ext cx="470762" cy="1557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8517273" y="1402971"/>
            <a:ext cx="2274647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1600" b="1"/>
              <a:t>Correlativo</a:t>
            </a:r>
          </a:p>
          <a:p>
            <a:r>
              <a:rPr lang="es-PE" sz="1600"/>
              <a:t>(Parte actual del código del curso completada con ceros a la izquierda.</a:t>
            </a:r>
          </a:p>
          <a:p>
            <a:r>
              <a:rPr lang="es-PE" sz="1600"/>
              <a:t>Para los cursos creados en Banner, se iniciará un nuevo correlativo)</a:t>
            </a:r>
          </a:p>
        </p:txBody>
      </p:sp>
      <p:cxnSp>
        <p:nvCxnSpPr>
          <p:cNvPr id="21" name="Conector recto de flecha 20"/>
          <p:cNvCxnSpPr>
            <a:stCxn id="20" idx="2"/>
          </p:cNvCxnSpPr>
          <p:nvPr/>
        </p:nvCxnSpPr>
        <p:spPr>
          <a:xfrm flipH="1">
            <a:off x="8333762" y="3218854"/>
            <a:ext cx="1320834" cy="10711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errar llave 26"/>
          <p:cNvSpPr/>
          <p:nvPr/>
        </p:nvSpPr>
        <p:spPr>
          <a:xfrm rot="5400000">
            <a:off x="7801459" y="4276385"/>
            <a:ext cx="314782" cy="16456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errar llave 30"/>
          <p:cNvSpPr/>
          <p:nvPr/>
        </p:nvSpPr>
        <p:spPr>
          <a:xfrm rot="5400000">
            <a:off x="5952646" y="4140456"/>
            <a:ext cx="314782" cy="1913210"/>
          </a:xfrm>
          <a:prstGeom prst="rightBrace">
            <a:avLst>
              <a:gd name="adj1" fmla="val 833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7323178" y="5222244"/>
            <a:ext cx="128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/>
              <a:t>Correlativo</a:t>
            </a:r>
            <a:endParaRPr lang="es-PE"/>
          </a:p>
        </p:txBody>
      </p:sp>
      <p:sp>
        <p:nvSpPr>
          <p:cNvPr id="34" name="CuadroTexto 33"/>
          <p:cNvSpPr txBox="1"/>
          <p:nvPr/>
        </p:nvSpPr>
        <p:spPr>
          <a:xfrm>
            <a:off x="5285066" y="5220096"/>
            <a:ext cx="185096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PE" b="1" dirty="0">
                <a:latin typeface="Calibri"/>
                <a:ea typeface="MS PGothic"/>
                <a:cs typeface="Calibri"/>
              </a:rPr>
              <a:t>Materia (Subject)</a:t>
            </a:r>
            <a:endParaRPr lang="es-PE" dirty="0">
              <a:latin typeface="Calibri"/>
              <a:ea typeface="MS PGothic"/>
              <a:cs typeface="Calibri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3222298" y="5217948"/>
            <a:ext cx="185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Curso Banner :</a:t>
            </a:r>
            <a:endParaRPr lang="es-PE" dirty="0"/>
          </a:p>
        </p:txBody>
      </p:sp>
      <p:sp>
        <p:nvSpPr>
          <p:cNvPr id="38" name="CuadroTexto 37"/>
          <p:cNvSpPr txBox="1"/>
          <p:nvPr/>
        </p:nvSpPr>
        <p:spPr>
          <a:xfrm>
            <a:off x="3524508" y="5612852"/>
            <a:ext cx="757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/>
              <a:t>Ejemplo: El curso AD1020 pasa a tener como código 2PAD1020 en Banner.</a:t>
            </a:r>
            <a:endParaRPr lang="es-PE"/>
          </a:p>
        </p:txBody>
      </p:sp>
      <p:sp>
        <p:nvSpPr>
          <p:cNvPr id="19" name="CuadroTexto 50"/>
          <p:cNvSpPr txBox="1"/>
          <p:nvPr/>
        </p:nvSpPr>
        <p:spPr>
          <a:xfrm>
            <a:off x="3148974" y="5943531"/>
            <a:ext cx="7835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/>
              <a:t>(*) Se establecieron convenciones diferentes para definir los códigos de los cursos creados en Sócrates que migrarán a Banner y para los códigos de los cursos nuevos que serán creados en Banner.</a:t>
            </a:r>
            <a:endParaRPr lang="es-PE" sz="1600" dirty="0"/>
          </a:p>
          <a:p>
            <a:pPr marL="285750" indent="-285750">
              <a:buFontTx/>
              <a:buChar char="-"/>
            </a:pPr>
            <a:endParaRPr lang="es-PE" dirty="0"/>
          </a:p>
        </p:txBody>
      </p:sp>
      <p:sp>
        <p:nvSpPr>
          <p:cNvPr id="22" name="Título 1"/>
          <p:cNvSpPr txBox="1">
            <a:spLocks/>
          </p:cNvSpPr>
          <p:nvPr/>
        </p:nvSpPr>
        <p:spPr bwMode="auto">
          <a:xfrm>
            <a:off x="264315" y="-76788"/>
            <a:ext cx="890011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Código Curso en BANNER – Postgrado</a:t>
            </a:r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331D3CB8-5354-453A-B8DE-65B2C523200C}"/>
              </a:ext>
            </a:extLst>
          </p:cNvPr>
          <p:cNvSpPr txBox="1"/>
          <p:nvPr/>
        </p:nvSpPr>
        <p:spPr>
          <a:xfrm>
            <a:off x="2583744" y="1166751"/>
            <a:ext cx="1393690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s-PE" sz="1600" b="1" dirty="0"/>
              <a:t>Línea (*)</a:t>
            </a:r>
          </a:p>
          <a:p>
            <a:r>
              <a:rPr lang="es-PE" sz="1600" u="sng" dirty="0"/>
              <a:t>Migración</a:t>
            </a:r>
            <a:r>
              <a:rPr lang="es-PE" sz="1600" b="1" u="sng" dirty="0"/>
              <a:t>:</a:t>
            </a:r>
          </a:p>
          <a:p>
            <a:r>
              <a:rPr lang="es-PE" sz="1600" dirty="0">
                <a:latin typeface="Calibri"/>
                <a:ea typeface="MS PGothic"/>
                <a:cs typeface="Calibri"/>
              </a:rPr>
              <a:t>"0" Pre Univ</a:t>
            </a:r>
          </a:p>
          <a:p>
            <a:r>
              <a:rPr lang="es-PE" sz="1600" dirty="0">
                <a:latin typeface="Calibri"/>
                <a:ea typeface="MS PGothic"/>
                <a:cs typeface="Calibri"/>
              </a:rPr>
              <a:t>“1” Pregrado</a:t>
            </a:r>
            <a:endParaRPr lang="es-PE" dirty="0"/>
          </a:p>
          <a:p>
            <a:r>
              <a:rPr lang="es-PE" sz="1600" dirty="0"/>
              <a:t>“2” EPG</a:t>
            </a:r>
          </a:p>
          <a:p>
            <a:r>
              <a:rPr lang="es-PE" sz="1600" dirty="0"/>
              <a:t>“3” Idiomas</a:t>
            </a:r>
          </a:p>
          <a:p>
            <a:endParaRPr lang="es-PE" sz="1600" dirty="0"/>
          </a:p>
          <a:p>
            <a:r>
              <a:rPr lang="es-PE" sz="1600" u="sng" dirty="0"/>
              <a:t>Nuevos</a:t>
            </a:r>
            <a:r>
              <a:rPr lang="es-PE" sz="1600" b="1" u="sng" dirty="0"/>
              <a:t>:</a:t>
            </a:r>
          </a:p>
          <a:p>
            <a:r>
              <a:rPr lang="es-PE" sz="1600" dirty="0">
                <a:latin typeface="Calibri"/>
                <a:ea typeface="MS PGothic"/>
                <a:cs typeface="Calibri"/>
              </a:rPr>
              <a:t>"P" Pre Univ</a:t>
            </a:r>
            <a:endParaRPr lang="es-PE" dirty="0"/>
          </a:p>
          <a:p>
            <a:r>
              <a:rPr lang="es-PE" sz="1600" dirty="0">
                <a:latin typeface="Calibri"/>
                <a:ea typeface="MS PGothic"/>
                <a:cs typeface="Calibri"/>
              </a:rPr>
              <a:t>“U” Pregrado</a:t>
            </a:r>
            <a:endParaRPr lang="es-PE" dirty="0">
              <a:latin typeface="Calibri"/>
              <a:ea typeface="MS PGothic"/>
              <a:cs typeface="Calibri"/>
            </a:endParaRPr>
          </a:p>
          <a:p>
            <a:r>
              <a:rPr lang="es-PE" sz="1600" dirty="0"/>
              <a:t>“E” EPG</a:t>
            </a:r>
          </a:p>
          <a:p>
            <a:r>
              <a:rPr lang="es-PE" sz="1600" dirty="0"/>
              <a:t>“I” Idiomas</a:t>
            </a:r>
          </a:p>
        </p:txBody>
      </p:sp>
    </p:spTree>
    <p:extLst>
      <p:ext uri="{BB962C8B-B14F-4D97-AF65-F5344CB8AC3E}">
        <p14:creationId xmlns:p14="http://schemas.microsoft.com/office/powerpoint/2010/main" val="38032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0304" y="-1"/>
            <a:ext cx="7479453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¿Qué puedes hacer en SCACRSE?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410708" y="2775299"/>
            <a:ext cx="3122613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El Módulo SCACRSE se utiliza para crear, consultar y realizar el mantenimiento (modificación)  de cursos en BANNER.</a:t>
            </a:r>
          </a:p>
        </p:txBody>
      </p:sp>
      <p:pic>
        <p:nvPicPr>
          <p:cNvPr id="5" name="Picture 2" descr="Resultado de imagen para descripcion icono 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74" y="3269903"/>
            <a:ext cx="1137656" cy="11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AB3C8EF-9D21-4DF5-B48D-A11ECA3BC5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0304" y="-1"/>
            <a:ext cx="10805748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¿Cómo acceder a una referencia rápida?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59806" y="2381768"/>
            <a:ext cx="788273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Para una referencia rápida de cómo </a:t>
            </a:r>
            <a:r>
              <a:rPr lang="es-ES" dirty="0" smtClean="0"/>
              <a:t>realizar las siguientes actividades:</a:t>
            </a:r>
            <a:endParaRPr lang="es-ES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4993" y="3449014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837970" y="4208835"/>
            <a:ext cx="1284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 smtClean="0"/>
              <a:t>Creación de materia</a:t>
            </a:r>
            <a:endParaRPr lang="es-ES" sz="1600" b="1" dirty="0"/>
          </a:p>
        </p:txBody>
      </p:sp>
      <p:sp>
        <p:nvSpPr>
          <p:cNvPr id="8" name="Flecha derecha 7"/>
          <p:cNvSpPr/>
          <p:nvPr/>
        </p:nvSpPr>
        <p:spPr>
          <a:xfrm>
            <a:off x="3379806" y="2587901"/>
            <a:ext cx="180000" cy="18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9084" y="3449012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3175" y="3449012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e 12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46667" y1="48654" x2="46667" y2="48654"/>
                        <a14:foregroundMark x1="53444" y1="48654" x2="53444" y2="48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8" r="21341"/>
          <a:stretch/>
        </p:blipFill>
        <p:spPr bwMode="auto">
          <a:xfrm>
            <a:off x="1326413" y="3294989"/>
            <a:ext cx="1097523" cy="10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415450" y="6492875"/>
            <a:ext cx="2743200" cy="365125"/>
          </a:xfrm>
        </p:spPr>
        <p:txBody>
          <a:bodyPr/>
          <a:lstStyle/>
          <a:p>
            <a:fld id="{6AB3C8EF-9D21-4DF5-B48D-A11ECA3BC598}" type="slidenum">
              <a:rPr lang="en-US" smtClean="0"/>
              <a:t>6</a:t>
            </a:fld>
            <a:endParaRPr lang="en-US"/>
          </a:p>
        </p:txBody>
      </p:sp>
      <p:pic>
        <p:nvPicPr>
          <p:cNvPr id="14" name="Picture 2">
            <a:hlinkClick r:id="rId2"/>
            <a:extLst>
              <a:ext uri="{FF2B5EF4-FFF2-40B4-BE49-F238E27FC236}">
                <a16:creationId xmlns:a16="http://schemas.microsoft.com/office/drawing/2014/main" id="{E4AC2B77-34E5-4E92-8A0B-D5A0BEE24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41357" y="3429000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hlinkClick r:id="rId2"/>
            <a:extLst>
              <a:ext uri="{FF2B5EF4-FFF2-40B4-BE49-F238E27FC236}">
                <a16:creationId xmlns:a16="http://schemas.microsoft.com/office/drawing/2014/main" id="{F183B0C9-1846-4039-9355-AF84C549A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17266" y="3449012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1EA391B-F11E-43E4-947C-39148A31997E}"/>
              </a:ext>
            </a:extLst>
          </p:cNvPr>
          <p:cNvSpPr/>
          <p:nvPr/>
        </p:nvSpPr>
        <p:spPr>
          <a:xfrm>
            <a:off x="5362061" y="4204936"/>
            <a:ext cx="1284610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 smtClean="0"/>
              <a:t>Creación de curso</a:t>
            </a:r>
            <a:endParaRPr lang="es-ES" sz="1600" b="1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DB2B70E-6FD2-4054-ABE9-660DA1F85F10}"/>
              </a:ext>
            </a:extLst>
          </p:cNvPr>
          <p:cNvSpPr/>
          <p:nvPr/>
        </p:nvSpPr>
        <p:spPr>
          <a:xfrm>
            <a:off x="6858866" y="4204936"/>
            <a:ext cx="1284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 smtClean="0"/>
              <a:t>Consulta de curso</a:t>
            </a:r>
            <a:endParaRPr lang="es-ES" sz="1600" b="1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BE57D69-B247-482B-B7DF-D7D589F2C1CC}"/>
              </a:ext>
            </a:extLst>
          </p:cNvPr>
          <p:cNvSpPr/>
          <p:nvPr/>
        </p:nvSpPr>
        <p:spPr>
          <a:xfrm>
            <a:off x="8277383" y="4204936"/>
            <a:ext cx="1550329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/>
              <a:t>Mantenimiento </a:t>
            </a:r>
            <a:r>
              <a:rPr lang="es-ES" sz="1600" b="1" dirty="0" smtClean="0"/>
              <a:t>de curso</a:t>
            </a:r>
            <a:endParaRPr lang="es-ES" sz="1600" b="1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1F8CB68-AA2F-4033-B71E-C5DE11EC23F2}"/>
              </a:ext>
            </a:extLst>
          </p:cNvPr>
          <p:cNvSpPr/>
          <p:nvPr/>
        </p:nvSpPr>
        <p:spPr>
          <a:xfrm>
            <a:off x="9934333" y="3944994"/>
            <a:ext cx="1284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/>
              <a:t>Registro de </a:t>
            </a:r>
            <a:r>
              <a:rPr lang="es-ES" sz="1600" b="1" dirty="0" smtClean="0"/>
              <a:t>coordinador </a:t>
            </a:r>
            <a:r>
              <a:rPr lang="es-ES" sz="1600" b="1" dirty="0"/>
              <a:t>de </a:t>
            </a:r>
            <a:r>
              <a:rPr lang="es-ES" sz="1600" b="1" dirty="0" smtClean="0"/>
              <a:t>curso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941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0304" y="-1"/>
            <a:ext cx="10805748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¿Cómo revisar información </a:t>
            </a:r>
            <a:r>
              <a:rPr lang="es-ES" altLang="es-PE" sz="32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más </a:t>
            </a:r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detallada?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45952" y="3190797"/>
            <a:ext cx="78827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Para acceder a mayor detalle, revisa los siguientes manuales: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Manual </a:t>
            </a:r>
            <a:r>
              <a:rPr lang="es-ES" dirty="0" smtClean="0"/>
              <a:t>creación </a:t>
            </a:r>
            <a:r>
              <a:rPr lang="es-ES" dirty="0"/>
              <a:t>y </a:t>
            </a:r>
            <a:r>
              <a:rPr lang="es-ES" dirty="0" smtClean="0"/>
              <a:t>mantenimiento </a:t>
            </a:r>
            <a:r>
              <a:rPr lang="es-ES" dirty="0"/>
              <a:t>de </a:t>
            </a:r>
            <a:r>
              <a:rPr lang="es-ES" dirty="0"/>
              <a:t>c</a:t>
            </a:r>
            <a:r>
              <a:rPr lang="es-ES" dirty="0" smtClean="0"/>
              <a:t>urso.</a:t>
            </a:r>
            <a:endParaRPr lang="es-ES" dirty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Manual </a:t>
            </a:r>
            <a:r>
              <a:rPr lang="es-ES" dirty="0" smtClean="0"/>
              <a:t>registro </a:t>
            </a:r>
            <a:r>
              <a:rPr lang="es-ES" dirty="0"/>
              <a:t>de </a:t>
            </a:r>
            <a:r>
              <a:rPr lang="es-ES" dirty="0" smtClean="0"/>
              <a:t>coordinador </a:t>
            </a:r>
            <a:r>
              <a:rPr lang="es-ES" dirty="0"/>
              <a:t>de </a:t>
            </a:r>
            <a:r>
              <a:rPr lang="es-ES" dirty="0"/>
              <a:t>c</a:t>
            </a:r>
            <a:r>
              <a:rPr lang="es-ES" dirty="0" smtClean="0"/>
              <a:t>urso.</a:t>
            </a:r>
            <a:endParaRPr lang="es-ES" dirty="0"/>
          </a:p>
        </p:txBody>
      </p:sp>
      <p:sp>
        <p:nvSpPr>
          <p:cNvPr id="13" name="Elipse 12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415450" y="6492875"/>
            <a:ext cx="2743200" cy="365125"/>
          </a:xfrm>
        </p:spPr>
        <p:txBody>
          <a:bodyPr/>
          <a:lstStyle/>
          <a:p>
            <a:fld id="{6AB3C8EF-9D21-4DF5-B48D-A11ECA3BC59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 descr="Resultado de imagen de libro icon&quot;">
            <a:extLst>
              <a:ext uri="{FF2B5EF4-FFF2-40B4-BE49-F238E27FC236}">
                <a16:creationId xmlns:a16="http://schemas.microsoft.com/office/drawing/2014/main" id="{2E247893-D309-400A-A4E3-21A4687FF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691" t="-13691" r="-13691" b="-13691"/>
          <a:stretch/>
        </p:blipFill>
        <p:spPr bwMode="auto">
          <a:xfrm>
            <a:off x="946506" y="2997631"/>
            <a:ext cx="1682200" cy="1682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7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 idx="4294967295"/>
          </p:nvPr>
        </p:nvSpPr>
        <p:spPr>
          <a:xfrm>
            <a:off x="1199631" y="2587753"/>
            <a:ext cx="9455118" cy="1698193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r" eaLnBrk="1" hangingPunct="1"/>
            <a:r>
              <a:rPr lang="es-ES" altLang="es-PE" dirty="0">
                <a:solidFill>
                  <a:schemeClr val="bg1"/>
                </a:solidFill>
                <a:latin typeface="Solano Gothic MVB Std Cap" pitchFamily="50" charset="0"/>
              </a:rPr>
              <a:t>Te recomendamos continuar con el material de </a:t>
            </a:r>
            <a:r>
              <a:rPr lang="es-ES" alt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no Gothic MVB Std Cap" pitchFamily="50" charset="0"/>
              </a:rPr>
              <a:t>Admisiones</a:t>
            </a:r>
            <a:endParaRPr lang="es-ES" altLang="es-P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no Gothic MVB Std Cap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293</Words>
  <Application>Microsoft Office PowerPoint</Application>
  <PresentationFormat>Panorámica</PresentationFormat>
  <Paragraphs>52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Calibri Light</vt:lpstr>
      <vt:lpstr>Consolas</vt:lpstr>
      <vt:lpstr>Solano Gothic MVB Std Cap</vt:lpstr>
      <vt:lpstr>Wingdings</vt:lpstr>
      <vt:lpstr>Tema de Office</vt:lpstr>
      <vt:lpstr>CATÁLOGO DE CURSO V1.0 03/02/2020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 recomendamos continuar con el material de Admisiones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Antonio Bellido Arcas</dc:creator>
  <cp:lastModifiedBy>Carlos Celis Tormo</cp:lastModifiedBy>
  <cp:revision>59</cp:revision>
  <dcterms:created xsi:type="dcterms:W3CDTF">2020-01-29T16:35:41Z</dcterms:created>
  <dcterms:modified xsi:type="dcterms:W3CDTF">2020-02-05T20:49:47Z</dcterms:modified>
</cp:coreProperties>
</file>