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78" r:id="rId3"/>
    <p:sldId id="273" r:id="rId4"/>
    <p:sldId id="275" r:id="rId5"/>
    <p:sldId id="277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7C8AF-6ED2-294B-518A-C1EF66F060C5}" v="2" dt="2020-02-05T22:01:31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ae798d46484bc00cf76c44e0a51ab517e6cc341d21418016d543b1f22a3148e2::" providerId="AD" clId="Web-{EFE7C8AF-6ED2-294B-518A-C1EF66F060C5}"/>
    <pc:docChg chg="modSld">
      <pc:chgData name="Guest User" userId="S::urn:spo:anon#ae798d46484bc00cf76c44e0a51ab517e6cc341d21418016d543b1f22a3148e2::" providerId="AD" clId="Web-{EFE7C8AF-6ED2-294B-518A-C1EF66F060C5}" dt="2020-02-05T22:01:31.420" v="1" actId="20577"/>
      <pc:docMkLst>
        <pc:docMk/>
      </pc:docMkLst>
      <pc:sldChg chg="modSp">
        <pc:chgData name="Guest User" userId="S::urn:spo:anon#ae798d46484bc00cf76c44e0a51ab517e6cc341d21418016d543b1f22a3148e2::" providerId="AD" clId="Web-{EFE7C8AF-6ED2-294B-518A-C1EF66F060C5}" dt="2020-02-05T22:01:31.420" v="1" actId="20577"/>
        <pc:sldMkLst>
          <pc:docMk/>
          <pc:sldMk cId="3756751835" sldId="277"/>
        </pc:sldMkLst>
        <pc:spChg chg="mod">
          <ac:chgData name="Guest User" userId="S::urn:spo:anon#ae798d46484bc00cf76c44e0a51ab517e6cc341d21418016d543b1f22a3148e2::" providerId="AD" clId="Web-{EFE7C8AF-6ED2-294B-518A-C1EF66F060C5}" dt="2020-02-05T22:01:31.420" v="1" actId="20577"/>
          <ac:spMkLst>
            <pc:docMk/>
            <pc:sldMk cId="3756751835" sldId="27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21A6E-C64D-4B90-A112-671A59C9D135}" type="datetimeFigureOut">
              <a:rPr lang="es-PE" smtClean="0"/>
              <a:t>5/02/2020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AD16-6A74-44A2-A418-E4758146F7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40951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E89F-6CC6-4552-9478-DA22906C5140}" type="datetimeFigureOut">
              <a:rPr lang="es-PE" smtClean="0"/>
              <a:t>5/02/2020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331C-67BB-497B-AC61-6D645493D3E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69156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0" y="0"/>
            <a:ext cx="1219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 userDrawn="1"/>
        </p:nvSpPr>
        <p:spPr>
          <a:xfrm>
            <a:off x="99970" y="6475254"/>
            <a:ext cx="4150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PE" sz="1000" b="0" i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Proyecciones e Inscripciones</a:t>
            </a:r>
            <a:r>
              <a:rPr lang="en-GB"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Manual de </a:t>
            </a:r>
            <a:r>
              <a:rPr lang="es-PE" sz="1000" b="0" i="0" noProof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293506" y="6356350"/>
            <a:ext cx="27432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B3C8EF-9D21-4DF5-B48D-A11ECA3BC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1265" r="10732" b="19208"/>
          <a:stretch>
            <a:fillRect/>
          </a:stretch>
        </p:blipFill>
        <p:spPr bwMode="auto">
          <a:xfrm>
            <a:off x="0" y="-58738"/>
            <a:ext cx="12335933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 idx="4294967295"/>
          </p:nvPr>
        </p:nvSpPr>
        <p:spPr>
          <a:xfrm>
            <a:off x="609600" y="2582864"/>
            <a:ext cx="10363200" cy="1470025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PE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4500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c7FkgAeLqU" TargetMode="Externa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465221" y="2619837"/>
            <a:ext cx="11726779" cy="1698193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s-ES" altLang="es-PE" sz="5400" b="1">
                <a:solidFill>
                  <a:schemeClr val="bg1"/>
                </a:solidFill>
                <a:latin typeface="Consolas" panose="020B0609020204030204" pitchFamily="49" charset="0"/>
              </a:rPr>
              <a:t>PROYECCIONES E INSCRIPCIONES V1.0</a:t>
            </a:r>
            <a:br>
              <a:rPr lang="es-ES" altLang="es-PE" sz="4500">
                <a:solidFill>
                  <a:schemeClr val="bg1"/>
                </a:solidFill>
                <a:latin typeface="Solano Gothic MVB Std Cap" pitchFamily="50" charset="0"/>
              </a:rPr>
            </a:br>
            <a:r>
              <a:rPr lang="es-ES" altLang="es-PE" sz="3200">
                <a:solidFill>
                  <a:schemeClr val="bg1"/>
                </a:solidFill>
                <a:latin typeface="Solano Gothic MVB Std Cap" pitchFamily="50" charset="0"/>
              </a:rPr>
              <a:t>03/02/2020</a:t>
            </a:r>
            <a:endParaRPr lang="es-ES" altLang="es-PE" sz="2000">
              <a:solidFill>
                <a:schemeClr val="bg1"/>
              </a:solidFill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5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6915955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>
                <a:solidFill>
                  <a:schemeClr val="bg1"/>
                </a:solidFill>
                <a:latin typeface="Consolas" panose="020B0609020204030204" pitchFamily="49" charset="0"/>
              </a:rPr>
              <a:t>Documentos previos a revisar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 descr="Image result for documen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333" y1="22826" x2="64333" y2="22826"/>
                        <a14:foregroundMark x1="69667" y1="7391" x2="69667" y2="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1" y="2828610"/>
            <a:ext cx="1891175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96451" y="2705290"/>
            <a:ext cx="5397055" cy="1668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3600">
                <a:solidFill>
                  <a:srgbClr val="000000"/>
                </a:solidFill>
                <a:cs typeface="Arial" panose="020B0604020202020204" pitchFamily="34" charset="0"/>
              </a:rPr>
              <a:t> Programación Académica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3600">
                <a:solidFill>
                  <a:srgbClr val="000000"/>
                </a:solidFill>
                <a:cs typeface="Arial" panose="020B0604020202020204" pitchFamily="34" charset="0"/>
              </a:rPr>
              <a:t>Configuración del CAPP</a:t>
            </a:r>
            <a:endParaRPr lang="es-PE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5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43641" y="2291072"/>
            <a:ext cx="7668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/>
              <a:t>NRC: </a:t>
            </a:r>
            <a:r>
              <a:rPr lang="es-ES"/>
              <a:t>Código numérico que identifica a un curso-sección de un determinado periodo</a:t>
            </a:r>
            <a:endParaRPr lang="en-GB" b="1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err="1"/>
              <a:t>Matrícula</a:t>
            </a:r>
            <a:r>
              <a:rPr lang="en-GB" b="1"/>
              <a:t> </a:t>
            </a:r>
            <a:r>
              <a:rPr lang="en-GB" b="1" err="1"/>
              <a:t>directa</a:t>
            </a:r>
            <a:r>
              <a:rPr lang="en-GB" b="1"/>
              <a:t>: </a:t>
            </a:r>
            <a:r>
              <a:rPr lang="en-GB" err="1"/>
              <a:t>Proceso</a:t>
            </a:r>
            <a:r>
              <a:rPr lang="en-GB"/>
              <a:t> de </a:t>
            </a:r>
            <a:r>
              <a:rPr lang="en-GB" err="1"/>
              <a:t>matrícula</a:t>
            </a:r>
            <a:r>
              <a:rPr lang="en-GB"/>
              <a:t> que </a:t>
            </a:r>
            <a:r>
              <a:rPr lang="en-GB" err="1"/>
              <a:t>asigna</a:t>
            </a:r>
            <a:r>
              <a:rPr lang="en-GB"/>
              <a:t>  </a:t>
            </a:r>
            <a:r>
              <a:rPr lang="en-GB" err="1"/>
              <a:t>individualmente</a:t>
            </a:r>
            <a:r>
              <a:rPr lang="en-GB"/>
              <a:t> NRCs a </a:t>
            </a:r>
            <a:r>
              <a:rPr lang="en-GB" err="1"/>
              <a:t>cada</a:t>
            </a:r>
            <a:r>
              <a:rPr lang="en-GB"/>
              <a:t> </a:t>
            </a:r>
            <a:r>
              <a:rPr lang="en-GB" err="1"/>
              <a:t>alumno</a:t>
            </a:r>
            <a:r>
              <a:rPr lang="en-GB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/>
              <a:t>Matrícula en Bloque: </a:t>
            </a:r>
            <a:r>
              <a:rPr lang="es-ES"/>
              <a:t>Proceso de matrícula masiva que asigna un conjunto de </a:t>
            </a:r>
            <a:r>
              <a:rPr lang="es-ES" err="1"/>
              <a:t>NRCs</a:t>
            </a:r>
            <a:r>
              <a:rPr lang="es-ES"/>
              <a:t> a los alumnos según criterios establecidos previamente.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err="1"/>
              <a:t>PopSel</a:t>
            </a:r>
            <a:r>
              <a:rPr lang="es-ES" b="1"/>
              <a:t>: </a:t>
            </a:r>
            <a:r>
              <a:rPr lang="es-CL"/>
              <a:t>Selección de población que identifica alumnos vigentes (regulares, activos, elegibles) por programa,  campus, nivel o criterio más apropiado.</a:t>
            </a:r>
            <a:endParaRPr lang="en-GB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b="1"/>
          </a:p>
          <a:p>
            <a:pPr algn="just">
              <a:lnSpc>
                <a:spcPct val="150000"/>
              </a:lnSpc>
            </a:pPr>
            <a:endParaRPr lang="es-ES" b="1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80304" y="-1"/>
            <a:ext cx="10832253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0" b="84643" l="23988" r="77882">
                        <a14:foregroundMark x1="47352" y1="47857" x2="47352" y2="47857"/>
                        <a14:foregroundMark x1="47352" y1="45714" x2="47352" y2="45714"/>
                        <a14:foregroundMark x1="45483" y1="41429" x2="45483" y2="41429"/>
                        <a14:foregroundMark x1="34268" y1="41429" x2="34268" y2="41429"/>
                        <a14:foregroundMark x1="34891" y1="49286" x2="34891" y2="49286"/>
                        <a14:foregroundMark x1="45483" y1="68214" x2="45483" y2="68214"/>
                        <a14:foregroundMark x1="54206" y1="68214" x2="54206" y2="68214"/>
                        <a14:foregroundMark x1="61682" y1="40714" x2="61682" y2="4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22747" y="3262731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>
                <a:solidFill>
                  <a:schemeClr val="bg1"/>
                </a:solidFill>
                <a:latin typeface="Consolas" panose="020B0609020204030204" pitchFamily="49" charset="0"/>
              </a:rPr>
              <a:t>¿Cómo acceder a una referencia rápida?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59806" y="2381768"/>
            <a:ext cx="788273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/>
              <a:t>Para una referencia rápida de cómo realizar el proceso de matrícula individual y matrícula en bloque: </a:t>
            </a:r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971" y="3710922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287949" y="4184982"/>
            <a:ext cx="128461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/>
              <a:t>Matrícula individual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3379806" y="2587901"/>
            <a:ext cx="180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2559" y="3738203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4</a:t>
            </a:fld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7755536" y="4184982"/>
            <a:ext cx="128461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/>
              <a:t>Matrícula en bloque</a:t>
            </a:r>
          </a:p>
        </p:txBody>
      </p:sp>
    </p:spTree>
    <p:extLst>
      <p:ext uri="{BB962C8B-B14F-4D97-AF65-F5344CB8AC3E}">
        <p14:creationId xmlns:p14="http://schemas.microsoft.com/office/powerpoint/2010/main" val="389414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>
                <a:solidFill>
                  <a:schemeClr val="bg1"/>
                </a:solidFill>
                <a:latin typeface="Consolas"/>
                <a:ea typeface="MS PGothic"/>
              </a:rPr>
              <a:t>¿Cómo revisar información más detallada?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59806" y="2381768"/>
            <a:ext cx="78827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/>
              <a:t>Para acceder a mayor detalle, revisa los siguientes manuales: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/>
              <a:t>Manual de matrícula individual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/>
              <a:t>Manual de matrícula en bloque</a:t>
            </a:r>
          </a:p>
        </p:txBody>
      </p:sp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691" t="-13691" r="-13691" b="-13691"/>
          <a:stretch/>
        </p:blipFill>
        <p:spPr bwMode="auto">
          <a:xfrm>
            <a:off x="946506" y="2997631"/>
            <a:ext cx="1682200" cy="1682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5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Población</a:t>
            </a:r>
            <a:endParaRPr lang="es-ES" altLang="es-PE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6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PROYECCIONES E INSCRIPCIONES V1.0 03/02/2020</vt:lpstr>
      <vt:lpstr>PowerPoint Presentation</vt:lpstr>
      <vt:lpstr>PowerPoint Presentation</vt:lpstr>
      <vt:lpstr>PowerPoint Presentation</vt:lpstr>
      <vt:lpstr>PowerPoint Presentation</vt:lpstr>
      <vt:lpstr>Te recomendamos continuar con el material de Población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Antonio Bellido Arcas</dc:creator>
  <cp:revision>1</cp:revision>
  <dcterms:created xsi:type="dcterms:W3CDTF">2020-01-29T16:35:41Z</dcterms:created>
  <dcterms:modified xsi:type="dcterms:W3CDTF">2020-02-05T22:02:06Z</dcterms:modified>
</cp:coreProperties>
</file>