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278" r:id="rId3"/>
    <p:sldId id="273" r:id="rId4"/>
    <p:sldId id="279" r:id="rId5"/>
    <p:sldId id="275" r:id="rId6"/>
    <p:sldId id="277" r:id="rId7"/>
    <p:sldId id="2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BB5187-5EA4-46B7-ADF5-5DF637F41B58}" v="75" dt="2020-02-12T15:01:57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94660"/>
  </p:normalViewPr>
  <p:slideViewPr>
    <p:cSldViewPr snapToGrid="0">
      <p:cViewPr varScale="1">
        <p:scale>
          <a:sx n="78" d="100"/>
          <a:sy n="78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Lucia Arias Panaifo" userId="S::ana.arias@upc.pe::0f32784d-ee48-4179-88e6-d7f12f12418c" providerId="AD" clId="Web-{9FBB5187-5EA4-46B7-ADF5-5DF637F41B58}"/>
    <pc:docChg chg="modSld">
      <pc:chgData name="Ana Lucia Arias Panaifo" userId="S::ana.arias@upc.pe::0f32784d-ee48-4179-88e6-d7f12f12418c" providerId="AD" clId="Web-{9FBB5187-5EA4-46B7-ADF5-5DF637F41B58}" dt="2020-02-12T15:01:57.868" v="74" actId="20577"/>
      <pc:docMkLst>
        <pc:docMk/>
      </pc:docMkLst>
      <pc:sldChg chg="modSp">
        <pc:chgData name="Ana Lucia Arias Panaifo" userId="S::ana.arias@upc.pe::0f32784d-ee48-4179-88e6-d7f12f12418c" providerId="AD" clId="Web-{9FBB5187-5EA4-46B7-ADF5-5DF637F41B58}" dt="2020-02-12T15:01:55.353" v="72" actId="20577"/>
        <pc:sldMkLst>
          <pc:docMk/>
          <pc:sldMk cId="1920601133" sldId="279"/>
        </pc:sldMkLst>
        <pc:spChg chg="mod">
          <ac:chgData name="Ana Lucia Arias Panaifo" userId="S::ana.arias@upc.pe::0f32784d-ee48-4179-88e6-d7f12f12418c" providerId="AD" clId="Web-{9FBB5187-5EA4-46B7-ADF5-5DF637F41B58}" dt="2020-02-12T15:01:55.353" v="72" actId="20577"/>
          <ac:spMkLst>
            <pc:docMk/>
            <pc:sldMk cId="1920601133" sldId="279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21A6E-C64D-4B90-A112-671A59C9D135}" type="datetimeFigureOut">
              <a:rPr lang="es-PE" smtClean="0"/>
              <a:t>10/11/2020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PE"/>
              <a:t>Modulo Persona General - Manual de consulta rápida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CAD16-6A74-44A2-A418-E4758146F73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409518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8E89F-6CC6-4552-9478-DA22906C5140}" type="datetimeFigureOut">
              <a:rPr lang="es-PE" smtClean="0"/>
              <a:t>10/11/2020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PE"/>
              <a:t>Modulo Persona General - Manual de consulta rápida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2331C-67BB-497B-AC61-6D645493D3E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269156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4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6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46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1346" cy="685859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3" t="21381" r="11006" b="69244"/>
          <a:stretch>
            <a:fillRect/>
          </a:stretch>
        </p:blipFill>
        <p:spPr bwMode="auto">
          <a:xfrm>
            <a:off x="0" y="0"/>
            <a:ext cx="121920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 userDrawn="1"/>
        </p:nvSpPr>
        <p:spPr>
          <a:xfrm>
            <a:off x="99970" y="6475254"/>
            <a:ext cx="4150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i="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Configuración</a:t>
            </a:r>
            <a:r>
              <a:rPr lang="en-GB" sz="1000" b="0" i="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CAPP</a:t>
            </a:r>
            <a:r>
              <a:rPr lang="en-GB" sz="1000" b="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Manual de </a:t>
            </a:r>
            <a:r>
              <a:rPr lang="es-PE" sz="1000" b="0" i="0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 rápida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293506" y="6356350"/>
            <a:ext cx="2743200" cy="365125"/>
          </a:xfr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AB3C8EF-9D21-4DF5-B48D-A11ECA3BC59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56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7" t="21265" r="10732" b="19208"/>
          <a:stretch>
            <a:fillRect/>
          </a:stretch>
        </p:blipFill>
        <p:spPr bwMode="auto">
          <a:xfrm>
            <a:off x="0" y="-58738"/>
            <a:ext cx="12335933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>
            <a:spLocks noGrp="1"/>
          </p:cNvSpPr>
          <p:nvPr>
            <p:ph type="ctrTitle" idx="4294967295"/>
          </p:nvPr>
        </p:nvSpPr>
        <p:spPr>
          <a:xfrm>
            <a:off x="609600" y="2582864"/>
            <a:ext cx="10363200" cy="1470025"/>
          </a:xfrm>
          <a:ln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altLang="es-PE" dirty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245000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0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8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3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7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2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9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7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9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3C8EF-9D21-4DF5-B48D-A11ECA3BC5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9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oc7FkgAeLqU" TargetMode="Externa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ctrTitle" idx="4294967295"/>
          </p:nvPr>
        </p:nvSpPr>
        <p:spPr>
          <a:xfrm>
            <a:off x="1619794" y="2587753"/>
            <a:ext cx="9418320" cy="1698193"/>
          </a:xfrm>
          <a:ln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s-ES" altLang="es-PE" sz="5400" b="1" dirty="0">
                <a:solidFill>
                  <a:schemeClr val="bg1"/>
                </a:solidFill>
                <a:latin typeface="Consolas" panose="020B0609020204030204" pitchFamily="49" charset="0"/>
              </a:rPr>
              <a:t>Configuración de CAPP V1.0</a:t>
            </a:r>
            <a:r>
              <a:rPr lang="es-ES" altLang="es-PE" sz="4500" dirty="0">
                <a:solidFill>
                  <a:schemeClr val="bg1"/>
                </a:solidFill>
                <a:latin typeface="Solano Gothic MVB Std Cap" pitchFamily="50" charset="0"/>
              </a:rPr>
              <a:t/>
            </a:r>
            <a:br>
              <a:rPr lang="es-ES" altLang="es-PE" sz="4500" dirty="0">
                <a:solidFill>
                  <a:schemeClr val="bg1"/>
                </a:solidFill>
                <a:latin typeface="Solano Gothic MVB Std Cap" pitchFamily="50" charset="0"/>
              </a:rPr>
            </a:br>
            <a:r>
              <a:rPr lang="es-ES" altLang="es-PE" sz="3200" dirty="0" smtClean="0">
                <a:solidFill>
                  <a:schemeClr val="bg1"/>
                </a:solidFill>
                <a:latin typeface="Solano Gothic MVB Std Cap" pitchFamily="50" charset="0"/>
              </a:rPr>
              <a:t>03</a:t>
            </a:r>
            <a:r>
              <a:rPr lang="es-ES" altLang="es-PE" sz="3200" dirty="0" smtClean="0">
                <a:solidFill>
                  <a:schemeClr val="bg1"/>
                </a:solidFill>
                <a:latin typeface="Solano Gothic MVB Std Cap" pitchFamily="50" charset="0"/>
              </a:rPr>
              <a:t>/02/2020</a:t>
            </a:r>
            <a:endParaRPr lang="es-ES" altLang="es-PE" sz="2000" dirty="0">
              <a:solidFill>
                <a:schemeClr val="bg1"/>
              </a:solidFill>
              <a:latin typeface="Solano Gothic MVB Std Cap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58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180304" y="-1"/>
            <a:ext cx="9934540" cy="106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s-ES" altLang="es-PE" sz="3200" b="1" dirty="0">
                <a:solidFill>
                  <a:schemeClr val="bg1"/>
                </a:solidFill>
                <a:latin typeface="Consolas" panose="020B0609020204030204" pitchFamily="49" charset="0"/>
              </a:rPr>
              <a:t>¿Qué documentos debo revisar previamente?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736755" y="2828610"/>
            <a:ext cx="7958667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" sz="2000" dirty="0"/>
              <a:t>Configuración de programa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" sz="2000" dirty="0"/>
              <a:t>Catálogo de cursos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" sz="2000" dirty="0"/>
              <a:t>Programación Académica </a:t>
            </a:r>
            <a:endParaRPr lang="es-PE" sz="20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3C8EF-9D21-4DF5-B48D-A11ECA3BC598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2" descr="Image result for documento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4333" y1="22826" x2="64333" y2="22826"/>
                        <a14:foregroundMark x1="69667" y1="7391" x2="69667" y2="7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01" y="2828610"/>
            <a:ext cx="1891175" cy="193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270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122747" y="1713625"/>
            <a:ext cx="86480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b="1" dirty="0"/>
              <a:t>CAPP: </a:t>
            </a:r>
          </a:p>
          <a:p>
            <a:pPr lvl="1">
              <a:lnSpc>
                <a:spcPct val="150000"/>
              </a:lnSpc>
            </a:pPr>
            <a:r>
              <a:rPr lang="es-PE" dirty="0"/>
              <a:t>Currículum, Asesoría y Planificación de Programa.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s-419" dirty="0"/>
              <a:t>equivalente</a:t>
            </a:r>
            <a:r>
              <a:rPr lang="en-GB" dirty="0"/>
              <a:t> a la </a:t>
            </a:r>
            <a:r>
              <a:rPr lang="en-GB" dirty="0" err="1"/>
              <a:t>malla</a:t>
            </a:r>
            <a:r>
              <a:rPr lang="en-GB" dirty="0"/>
              <a:t> curricular, dado que, </a:t>
            </a:r>
            <a:r>
              <a:rPr lang="es-PE" dirty="0"/>
              <a:t>en ella se construyen las reglas de cumplimiento del programa. Esto incluye  las reglas por área, considerando las carreras y especialidades apropiadas para cada programa.</a:t>
            </a:r>
          </a:p>
          <a:p>
            <a:pPr lvl="1">
              <a:lnSpc>
                <a:spcPct val="150000"/>
              </a:lnSpc>
            </a:pPr>
            <a:endParaRPr lang="en-GB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b="1" dirty="0" err="1"/>
              <a:t>Definición</a:t>
            </a:r>
            <a:r>
              <a:rPr lang="en-GB" b="1" dirty="0"/>
              <a:t> de </a:t>
            </a:r>
            <a:r>
              <a:rPr lang="en-GB" b="1" dirty="0" err="1"/>
              <a:t>Área</a:t>
            </a:r>
            <a:r>
              <a:rPr lang="en-GB" b="1" dirty="0"/>
              <a:t> para:</a:t>
            </a:r>
            <a:endParaRPr lang="es-ES" b="1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/>
              <a:t>Maestrías/ Diplomados/ Programas: </a:t>
            </a:r>
            <a:r>
              <a:rPr lang="es-ES" dirty="0"/>
              <a:t>Es equivalente al término nivel o ciclo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/>
              <a:t>División empresarial: </a:t>
            </a:r>
            <a:r>
              <a:rPr lang="es-ES" dirty="0"/>
              <a:t>Es la empresa contratante de un producto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/>
              <a:t>Cursos especializados: </a:t>
            </a:r>
            <a:r>
              <a:rPr lang="es-ES" dirty="0"/>
              <a:t>Es equivalente a Área Académica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180304" y="-1"/>
            <a:ext cx="10832253" cy="106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s-ES" altLang="es-PE" sz="3200" b="1" dirty="0">
                <a:solidFill>
                  <a:schemeClr val="bg1"/>
                </a:solidFill>
                <a:latin typeface="Consolas" panose="020B0609020204030204" pitchFamily="49" charset="0"/>
              </a:rPr>
              <a:t>¿Qué términos debes conocer antes de empezar?</a:t>
            </a:r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0" t="15009" r="26354" b="22509"/>
          <a:stretch/>
        </p:blipFill>
        <p:spPr bwMode="auto">
          <a:xfrm>
            <a:off x="1322747" y="3262731"/>
            <a:ext cx="99631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/>
          <p:cNvSpPr/>
          <p:nvPr/>
        </p:nvSpPr>
        <p:spPr>
          <a:xfrm>
            <a:off x="920902" y="2938731"/>
            <a:ext cx="1800000" cy="1800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AB3C8EF-9D21-4DF5-B48D-A11ECA3BC5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29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122747" y="1139072"/>
            <a:ext cx="7545253" cy="545085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b="1" dirty="0" err="1"/>
              <a:t>Requerimiento</a:t>
            </a:r>
            <a:r>
              <a:rPr lang="en-GB" b="1" dirty="0"/>
              <a:t> de </a:t>
            </a:r>
            <a:r>
              <a:rPr lang="en-GB" b="1" dirty="0" err="1"/>
              <a:t>área</a:t>
            </a:r>
            <a:r>
              <a:rPr lang="en-GB" b="1" dirty="0"/>
              <a:t>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</a:rPr>
              <a:t>Número de cursos que contiene el área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</a:rPr>
              <a:t>Modo de calificación de los cursos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Prioridad</a:t>
            </a:r>
            <a:r>
              <a:rPr lang="es-ES" dirty="0">
                <a:latin typeface="Calibri" panose="020F0502020204030204" pitchFamily="34" charset="0"/>
              </a:rPr>
              <a:t> del área en el CAPP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</a:rPr>
              <a:t>Reglas necesarias para el cumplimiento de cursos</a:t>
            </a:r>
            <a:endParaRPr lang="en-GB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b="1" dirty="0" err="1"/>
              <a:t>Requerimiento</a:t>
            </a:r>
            <a:r>
              <a:rPr lang="en-GB" b="1" dirty="0"/>
              <a:t> de </a:t>
            </a:r>
            <a:r>
              <a:rPr lang="en-GB" b="1" dirty="0" err="1"/>
              <a:t>programa</a:t>
            </a:r>
            <a:r>
              <a:rPr lang="en-GB" b="1" dirty="0"/>
              <a:t>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</a:rPr>
              <a:t>Número de créditos a cumplir por programa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</a:rPr>
              <a:t>Atributos de programas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Relación de áreas por programa</a:t>
            </a:r>
            <a:endParaRPr lang="en-GB" b="1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b="1" dirty="0">
                <a:latin typeface="Calibri" panose="020F0502020204030204" pitchFamily="34" charset="0"/>
              </a:rPr>
              <a:t>Periodo catálogo </a:t>
            </a:r>
            <a:endParaRPr lang="en-GB" b="1" dirty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ea typeface="+mn-lt"/>
                <a:cs typeface="+mn-lt"/>
              </a:rPr>
              <a:t>Periodo que permite identificar en qué malla académica se realiza la evaluación del alumno</a:t>
            </a: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50000"/>
              </a:lnSpc>
            </a:pPr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180304" y="-1"/>
            <a:ext cx="10832253" cy="106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s-ES" altLang="es-PE" sz="3200" b="1" dirty="0">
                <a:solidFill>
                  <a:schemeClr val="bg1"/>
                </a:solidFill>
                <a:latin typeface="Consolas" panose="020B0609020204030204" pitchFamily="49" charset="0"/>
              </a:rPr>
              <a:t>¿Qué términos debes conocer antes de empezar?</a:t>
            </a:r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0" t="15009" r="26354" b="22509"/>
          <a:stretch/>
        </p:blipFill>
        <p:spPr bwMode="auto">
          <a:xfrm>
            <a:off x="1322747" y="3262731"/>
            <a:ext cx="99631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/>
          <p:cNvSpPr/>
          <p:nvPr/>
        </p:nvSpPr>
        <p:spPr>
          <a:xfrm>
            <a:off x="920902" y="2938731"/>
            <a:ext cx="1800000" cy="1800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AB3C8EF-9D21-4DF5-B48D-A11ECA3BC5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01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180304" y="-1"/>
            <a:ext cx="10805748" cy="106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s-ES" altLang="es-PE" sz="3200" b="1" dirty="0">
                <a:solidFill>
                  <a:schemeClr val="bg1"/>
                </a:solidFill>
                <a:latin typeface="Consolas" panose="020B0609020204030204" pitchFamily="49" charset="0"/>
              </a:rPr>
              <a:t>¿Cómo acceder a una referencia rápida?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600175" y="1748011"/>
            <a:ext cx="7882731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Para una referencia rápida de cómo configurar CAPP para maestría, para División Empresarial y para Cursos especializados consulta los siguientes videos:</a:t>
            </a:r>
          </a:p>
        </p:txBody>
      </p:sp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10420" y="3337488"/>
            <a:ext cx="470565" cy="47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4225233" y="3811548"/>
            <a:ext cx="1562775" cy="1162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b="1" dirty="0"/>
              <a:t>Configuración del CAPP para maestría</a:t>
            </a:r>
          </a:p>
        </p:txBody>
      </p:sp>
      <p:sp>
        <p:nvSpPr>
          <p:cNvPr id="8" name="Flecha derecha 7"/>
          <p:cNvSpPr/>
          <p:nvPr/>
        </p:nvSpPr>
        <p:spPr>
          <a:xfrm>
            <a:off x="3379806" y="1926966"/>
            <a:ext cx="180000" cy="180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/>
          <p:cNvSpPr/>
          <p:nvPr/>
        </p:nvSpPr>
        <p:spPr>
          <a:xfrm>
            <a:off x="6646137" y="3806572"/>
            <a:ext cx="1800001" cy="1162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b="1" dirty="0"/>
              <a:t>Configuración del CAPP para División Empresarial</a:t>
            </a:r>
          </a:p>
        </p:txBody>
      </p:sp>
      <p:pic>
        <p:nvPicPr>
          <p:cNvPr id="11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85041" y="3328689"/>
            <a:ext cx="470565" cy="47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68984" y="3252578"/>
            <a:ext cx="470565" cy="47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ipse 12"/>
          <p:cNvSpPr/>
          <p:nvPr/>
        </p:nvSpPr>
        <p:spPr>
          <a:xfrm>
            <a:off x="920902" y="2938731"/>
            <a:ext cx="1800000" cy="1800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46667" y1="48654" x2="46667" y2="48654"/>
                        <a14:foregroundMark x1="53444" y1="48654" x2="53444" y2="48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8" r="21341"/>
          <a:stretch/>
        </p:blipFill>
        <p:spPr bwMode="auto">
          <a:xfrm>
            <a:off x="1326413" y="3294989"/>
            <a:ext cx="1097523" cy="108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415450" y="6492875"/>
            <a:ext cx="2743200" cy="365125"/>
          </a:xfrm>
        </p:spPr>
        <p:txBody>
          <a:bodyPr/>
          <a:lstStyle/>
          <a:p>
            <a:fld id="{6AB3C8EF-9D21-4DF5-B48D-A11ECA3BC598}" type="slidenum">
              <a:rPr lang="en-US" smtClean="0"/>
              <a:t>5</a:t>
            </a:fld>
            <a:endParaRPr lang="en-US" dirty="0"/>
          </a:p>
        </p:txBody>
      </p:sp>
      <p:sp>
        <p:nvSpPr>
          <p:cNvPr id="14" name="Rectángulo 13"/>
          <p:cNvSpPr/>
          <p:nvPr/>
        </p:nvSpPr>
        <p:spPr>
          <a:xfrm>
            <a:off x="9304267" y="3788483"/>
            <a:ext cx="1800001" cy="1162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b="1" dirty="0"/>
              <a:t>Configuración del CAPP para Cursos Especializados</a:t>
            </a:r>
          </a:p>
        </p:txBody>
      </p:sp>
    </p:spTree>
    <p:extLst>
      <p:ext uri="{BB962C8B-B14F-4D97-AF65-F5344CB8AC3E}">
        <p14:creationId xmlns:p14="http://schemas.microsoft.com/office/powerpoint/2010/main" val="3894146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180304" y="-1"/>
            <a:ext cx="10805748" cy="106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s-ES" altLang="es-PE" sz="3200" b="1" dirty="0">
                <a:solidFill>
                  <a:schemeClr val="bg1"/>
                </a:solidFill>
                <a:latin typeface="Consolas" panose="020B0609020204030204" pitchFamily="49" charset="0"/>
              </a:rPr>
              <a:t>¿Cómo revisar información mas detallada?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559806" y="2381768"/>
            <a:ext cx="82429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/>
              <a:t>Para acceder a mayor detalle, revisa los siguientes manuales: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/>
              <a:t>Manual de Usuario BANNER – Configuración de Programas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/>
              <a:t>Manual de Usuario BANNER – Configuración de Cursos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/>
              <a:t>Manual de Usuario BANNER – Configuración General Espacio Físico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/>
              <a:t>Manual de Usuario BANNER – Programación Académica Maestrías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/>
              <a:t>Manual de Usuario BANNER – Programación Académica División Empresarial</a:t>
            </a:r>
          </a:p>
          <a:p>
            <a:pPr lvl="1" algn="just">
              <a:lnSpc>
                <a:spcPct val="150000"/>
              </a:lnSpc>
            </a:pPr>
            <a:endParaRPr lang="es-ES" dirty="0"/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S" dirty="0"/>
          </a:p>
        </p:txBody>
      </p:sp>
      <p:sp>
        <p:nvSpPr>
          <p:cNvPr id="13" name="Elipse 12"/>
          <p:cNvSpPr/>
          <p:nvPr/>
        </p:nvSpPr>
        <p:spPr>
          <a:xfrm>
            <a:off x="920902" y="2938731"/>
            <a:ext cx="1800000" cy="1800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415450" y="6492875"/>
            <a:ext cx="2743200" cy="365125"/>
          </a:xfrm>
        </p:spPr>
        <p:txBody>
          <a:bodyPr/>
          <a:lstStyle/>
          <a:p>
            <a:fld id="{6AB3C8EF-9D21-4DF5-B48D-A11ECA3BC598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2" descr="Resultado de imagen de libro icon&quot;">
            <a:extLst>
              <a:ext uri="{FF2B5EF4-FFF2-40B4-BE49-F238E27FC236}">
                <a16:creationId xmlns:a16="http://schemas.microsoft.com/office/drawing/2014/main" id="{2E247893-D309-400A-A4E3-21A4687FFC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91" t="-13691" r="-13691" b="-13691"/>
          <a:stretch/>
        </p:blipFill>
        <p:spPr bwMode="auto">
          <a:xfrm>
            <a:off x="1042157" y="3059986"/>
            <a:ext cx="1557490" cy="155749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751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ctrTitle" idx="4294967295"/>
          </p:nvPr>
        </p:nvSpPr>
        <p:spPr>
          <a:xfrm>
            <a:off x="1199631" y="2587753"/>
            <a:ext cx="9455118" cy="1698193"/>
          </a:xfrm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r" eaLnBrk="1" hangingPunct="1"/>
            <a:r>
              <a:rPr lang="es-ES" altLang="es-PE" dirty="0">
                <a:solidFill>
                  <a:schemeClr val="bg1"/>
                </a:solidFill>
                <a:latin typeface="Solano Gothic MVB Std Cap" pitchFamily="50" charset="0"/>
              </a:rPr>
              <a:t>Te recomendamos continuar con el material de </a:t>
            </a:r>
            <a:r>
              <a:rPr lang="es-ES" alt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no Gothic MVB Std Cap" pitchFamily="50" charset="0"/>
              </a:rPr>
              <a:t>Proyecciones e Inscripciones a Cursos</a:t>
            </a:r>
            <a:endParaRPr lang="es-ES" altLang="es-P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no Gothic MVB Std Cap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3621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315</Words>
  <Application>Microsoft Office PowerPoint</Application>
  <PresentationFormat>Panorámica</PresentationFormat>
  <Paragraphs>43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MS PGothic</vt:lpstr>
      <vt:lpstr>MS PGothic</vt:lpstr>
      <vt:lpstr>Arial</vt:lpstr>
      <vt:lpstr>Calibri</vt:lpstr>
      <vt:lpstr>Calibri Light</vt:lpstr>
      <vt:lpstr>Consolas</vt:lpstr>
      <vt:lpstr>Solano Gothic MVB Std Cap</vt:lpstr>
      <vt:lpstr>Wingdings</vt:lpstr>
      <vt:lpstr>Tema de Office</vt:lpstr>
      <vt:lpstr>Configuración de CAPP V1.0 03/02/2020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 recomendamos continuar con el material de Proyecciones e Inscripciones a Cursos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Antonio Bellido Arcas</dc:creator>
  <cp:lastModifiedBy>Claudia Alejandra Bravo Matellana</cp:lastModifiedBy>
  <cp:revision>67</cp:revision>
  <dcterms:created xsi:type="dcterms:W3CDTF">2020-01-29T16:35:41Z</dcterms:created>
  <dcterms:modified xsi:type="dcterms:W3CDTF">2020-11-10T11:57:08Z</dcterms:modified>
</cp:coreProperties>
</file>