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6" r:id="rId5"/>
    <p:sldId id="274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2194" autoAdjust="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FD06-F9F6-4DC6-A378-1577486CBCFE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A5F29-0296-4D64-A90C-AC88CD7A62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4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6691"/>
            <a:ext cx="12193057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29" y="1612450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4207156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6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5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1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21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34750"/>
            <a:ext cx="10409464" cy="795286"/>
          </a:xfrm>
        </p:spPr>
        <p:txBody>
          <a:bodyPr>
            <a:normAutofit/>
          </a:bodyPr>
          <a:lstStyle>
            <a:lvl1pPr>
              <a:defRPr sz="3667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EFA3F-6B44-4B43-AA28-655FAABCCF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Whitney-Light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Whitney-Ligh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1"/>
          </p:nvPr>
        </p:nvSpPr>
        <p:spPr>
          <a:xfrm>
            <a:off x="263261" y="1034143"/>
            <a:ext cx="11801739" cy="49798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21381" r="11006" b="69244"/>
          <a:stretch>
            <a:fillRect/>
          </a:stretch>
        </p:blipFill>
        <p:spPr bwMode="auto">
          <a:xfrm>
            <a:off x="1" y="0"/>
            <a:ext cx="12189884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7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432" y="4437089"/>
            <a:ext cx="11092279" cy="114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0" y="4406095"/>
            <a:ext cx="7471475" cy="0"/>
          </a:xfrm>
          <a:prstGeom prst="line">
            <a:avLst/>
          </a:prstGeom>
          <a:ln w="8572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75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187271" y="6415801"/>
            <a:ext cx="4150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0" i="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Programación Académica</a:t>
            </a:r>
            <a:r>
              <a:rPr lang="es-PE" sz="1000" b="0" i="0" baseline="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</a:t>
            </a:r>
            <a:r>
              <a:rPr lang="es-PE" sz="1000" b="0" i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rápida</a:t>
            </a:r>
          </a:p>
        </p:txBody>
      </p:sp>
    </p:spTree>
    <p:extLst>
      <p:ext uri="{BB962C8B-B14F-4D97-AF65-F5344CB8AC3E}">
        <p14:creationId xmlns:p14="http://schemas.microsoft.com/office/powerpoint/2010/main" val="45310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1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97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6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2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9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17192"/>
          <a:stretch/>
        </p:blipFill>
        <p:spPr>
          <a:xfrm>
            <a:off x="-1057" y="1173480"/>
            <a:ext cx="12193057" cy="568452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271" y="1391671"/>
            <a:ext cx="11746423" cy="474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36BCF-6E79-4071-A3AD-42DCA83BBE38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B803-271B-46D4-9298-E370761CC66D}" type="slidenum">
              <a:rPr lang="en-GB" smtClean="0"/>
              <a:t>‹Nº›</a:t>
            </a:fld>
            <a:endParaRPr lang="en-GB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529" y="0"/>
            <a:ext cx="12193057" cy="117053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24358"/>
            <a:ext cx="11189776" cy="114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c7FkgAeLqU" TargetMode="Externa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1070" y="1483662"/>
            <a:ext cx="9569003" cy="2387600"/>
          </a:xfrm>
        </p:spPr>
        <p:txBody>
          <a:bodyPr>
            <a:normAutofit/>
          </a:bodyPr>
          <a:lstStyle/>
          <a:p>
            <a:r>
              <a:rPr lang="es-ES" altLang="es-PE" sz="4800" dirty="0" smtClean="0">
                <a:latin typeface="Consolas" panose="020B0609020204030204" pitchFamily="49" charset="0"/>
              </a:rPr>
              <a:t>PROGRAMACIÓN ACADÉMICA V1.0</a:t>
            </a:r>
            <a:r>
              <a:rPr lang="es-ES" altLang="es-PE" sz="4400" dirty="0">
                <a:latin typeface="Solano Gothic MVB Std Cap" pitchFamily="50" charset="0"/>
              </a:rPr>
              <a:t/>
            </a:r>
            <a:br>
              <a:rPr lang="es-ES" altLang="es-PE" sz="4400" dirty="0">
                <a:latin typeface="Solano Gothic MVB Std Cap" pitchFamily="50" charset="0"/>
              </a:rPr>
            </a:br>
            <a:r>
              <a:rPr lang="es-ES" altLang="es-PE" sz="2800" dirty="0" smtClean="0">
                <a:latin typeface="Solano Gothic MVB Std Cap" pitchFamily="50" charset="0"/>
              </a:rPr>
              <a:t>30/01/2020</a:t>
            </a: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4675238"/>
            <a:ext cx="9144000" cy="157807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1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PE" sz="3600" dirty="0">
                <a:latin typeface="Consolas" panose="020B0609020204030204" pitchFamily="49" charset="0"/>
              </a:rPr>
              <a:t>¿Qué documentos debes revisar previamente?</a:t>
            </a:r>
          </a:p>
        </p:txBody>
      </p:sp>
      <p:pic>
        <p:nvPicPr>
          <p:cNvPr id="5" name="Picture 2" descr="Image result for document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333" y1="22826" x2="64333" y2="22826"/>
                        <a14:foregroundMark x1="69667" y1="7391" x2="69667" y2="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01" y="2828610"/>
            <a:ext cx="1891175" cy="1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151153" y="2764158"/>
            <a:ext cx="532209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3200" dirty="0">
                <a:solidFill>
                  <a:srgbClr val="000000"/>
                </a:solidFill>
                <a:cs typeface="Arial" panose="020B0604020202020204" pitchFamily="34" charset="0"/>
              </a:rPr>
              <a:t> Configuración de </a:t>
            </a:r>
            <a:r>
              <a:rPr lang="es-ES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programas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Catálogo de cursos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Espacios físicos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3200" dirty="0" smtClean="0">
                <a:solidFill>
                  <a:srgbClr val="000000"/>
                </a:solidFill>
                <a:cs typeface="Arial" panose="020B0604020202020204" pitchFamily="34" charset="0"/>
              </a:rPr>
              <a:t>Docentes</a:t>
            </a:r>
            <a:endParaRPr lang="es-PE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2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es-PE" sz="3200" dirty="0">
                <a:latin typeface="Consolas" panose="020B0609020204030204" pitchFamily="49" charset="0"/>
              </a:rPr>
              <a:t>¿Qué términos debes conocer antes de empezar</a:t>
            </a:r>
            <a:r>
              <a:rPr lang="es-ES" altLang="es-PE" sz="3200" dirty="0" smtClean="0">
                <a:latin typeface="Consolas" panose="020B0609020204030204" pitchFamily="49" charset="0"/>
              </a:rPr>
              <a:t>?</a:t>
            </a:r>
            <a:endParaRPr lang="en-US" sz="3200" dirty="0"/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15009" r="26354" b="22509"/>
          <a:stretch/>
        </p:blipFill>
        <p:spPr bwMode="auto">
          <a:xfrm>
            <a:off x="1296988" y="3214257"/>
            <a:ext cx="99631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895143" y="2890257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520860" y="2082097"/>
            <a:ext cx="7668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/>
              <a:t>NRC (Número de Referencia de Curso)</a:t>
            </a:r>
            <a:r>
              <a:rPr lang="en-GB" b="1" dirty="0" smtClean="0"/>
              <a:t>: </a:t>
            </a:r>
            <a:endParaRPr lang="en-GB" b="1" dirty="0"/>
          </a:p>
          <a:p>
            <a:pPr algn="just">
              <a:lnSpc>
                <a:spcPct val="150000"/>
              </a:lnSpc>
            </a:pPr>
            <a:r>
              <a:rPr lang="es-ES" dirty="0" smtClean="0"/>
              <a:t>Código numérico único,  </a:t>
            </a:r>
            <a:r>
              <a:rPr lang="es-ES" dirty="0"/>
              <a:t>que identifica a un curso-sección de un determinado periodo, </a:t>
            </a:r>
            <a:r>
              <a:rPr lang="es-ES" dirty="0" smtClean="0"/>
              <a:t>al cual los alumnos serán matriculados y formarán parte en el ciclo académico, </a:t>
            </a:r>
            <a:r>
              <a:rPr lang="es-ES" dirty="0"/>
              <a:t>Los </a:t>
            </a:r>
            <a:r>
              <a:rPr lang="es-ES" dirty="0" err="1"/>
              <a:t>NRCs</a:t>
            </a:r>
            <a:r>
              <a:rPr lang="es-ES" dirty="0"/>
              <a:t>  contienen información como: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– Materia y Curso.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– Sección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– Horario en que se imparte el curso-sección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– Profesor o profesores que dictan el curso.</a:t>
            </a:r>
          </a:p>
        </p:txBody>
      </p:sp>
    </p:spTree>
    <p:extLst>
      <p:ext uri="{BB962C8B-B14F-4D97-AF65-F5344CB8AC3E}">
        <p14:creationId xmlns:p14="http://schemas.microsoft.com/office/powerpoint/2010/main" val="3971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PE" sz="4000" dirty="0">
                <a:latin typeface="Consolas" panose="020B0609020204030204" pitchFamily="49" charset="0"/>
              </a:rPr>
              <a:t>¿Qué puedes hacer </a:t>
            </a:r>
            <a:r>
              <a:rPr lang="es-ES" altLang="es-PE" sz="4000" dirty="0" smtClean="0">
                <a:latin typeface="Consolas" panose="020B0609020204030204" pitchFamily="49" charset="0"/>
              </a:rPr>
              <a:t>estos módulos?</a:t>
            </a:r>
            <a:endParaRPr lang="en-US" sz="4000" dirty="0"/>
          </a:p>
        </p:txBody>
      </p:sp>
      <p:pic>
        <p:nvPicPr>
          <p:cNvPr id="5" name="Picture 2" descr="Resultado de imagen para descripcion icono pn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74" y="3269903"/>
            <a:ext cx="1137656" cy="11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152921" y="2938731"/>
            <a:ext cx="851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En el </a:t>
            </a:r>
            <a:r>
              <a:rPr lang="es-ES" dirty="0"/>
              <a:t>módulo </a:t>
            </a:r>
            <a:r>
              <a:rPr lang="es-ES" b="1" dirty="0" smtClean="0"/>
              <a:t>Horario  SSASECT </a:t>
            </a:r>
            <a:r>
              <a:rPr lang="es-ES" dirty="0" smtClean="0"/>
              <a:t>se ejecuta el proceso de creación de un NRC y también la programación de horarios.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152921" y="3838731"/>
            <a:ext cx="851257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En el </a:t>
            </a:r>
            <a:r>
              <a:rPr lang="es-ES" dirty="0"/>
              <a:t>módulo </a:t>
            </a:r>
            <a:r>
              <a:rPr lang="es-ES" b="1" dirty="0"/>
              <a:t>Definición de componente </a:t>
            </a:r>
            <a:r>
              <a:rPr lang="es-ES" b="1" dirty="0" smtClean="0"/>
              <a:t>calificable SHAGCOM </a:t>
            </a:r>
            <a:r>
              <a:rPr lang="es-ES" dirty="0" smtClean="0"/>
              <a:t>se configuran los componentes calificables por cada NRC.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0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PE" dirty="0">
                <a:latin typeface="Consolas" panose="020B0609020204030204" pitchFamily="49" charset="0"/>
              </a:rPr>
              <a:t>¿Cómo acceder a una referencia rápida</a:t>
            </a:r>
            <a:r>
              <a:rPr lang="es-ES" altLang="es-PE" dirty="0" smtClean="0">
                <a:latin typeface="Consolas" panose="020B0609020204030204" pitchFamily="49" charset="0"/>
              </a:rPr>
              <a:t>?	</a:t>
            </a:r>
            <a:endParaRPr lang="es-ES" altLang="es-PE" dirty="0">
              <a:latin typeface="Consolas" panose="020B0609020204030204" pitchFamily="49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59806" y="2381768"/>
            <a:ext cx="7882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Para una referencia rápida de cómo realizar la búsqueda de una persona, consulta los siguientes videos: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331311" y="4161018"/>
            <a:ext cx="209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Creación NRC Maestrías</a:t>
            </a:r>
            <a:endParaRPr lang="es-ES" sz="1600" b="1" dirty="0"/>
          </a:p>
        </p:txBody>
      </p:sp>
      <p:pic>
        <p:nvPicPr>
          <p:cNvPr id="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58560" y="3520340"/>
            <a:ext cx="640678" cy="6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ipse 11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46667" y1="48654" x2="46667" y2="48654"/>
                        <a14:foregroundMark x1="53444" y1="48654" x2="53444" y2="48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8" r="21341"/>
          <a:stretch/>
        </p:blipFill>
        <p:spPr bwMode="auto">
          <a:xfrm>
            <a:off x="1326413" y="3294989"/>
            <a:ext cx="1097523" cy="10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808951" y="4161018"/>
            <a:ext cx="2275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Creación NRC Educación Ejecutiva Gerencial</a:t>
            </a:r>
            <a:endParaRPr lang="es-ES" sz="1600" b="1" dirty="0"/>
          </a:p>
        </p:txBody>
      </p:sp>
      <p:pic>
        <p:nvPicPr>
          <p:cNvPr id="1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26155" y="3520340"/>
            <a:ext cx="640678" cy="6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3763717" y="4161018"/>
            <a:ext cx="2095176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Creación NRC División Empresarial</a:t>
            </a:r>
            <a:endParaRPr lang="es-ES" sz="1600" b="1" dirty="0"/>
          </a:p>
        </p:txBody>
      </p:sp>
      <p:pic>
        <p:nvPicPr>
          <p:cNvPr id="1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0966" y="3520340"/>
            <a:ext cx="640678" cy="6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4811305" y="5847935"/>
            <a:ext cx="2389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Configuración de componentes calificables</a:t>
            </a:r>
            <a:endParaRPr lang="es-ES" sz="1600" b="1" dirty="0"/>
          </a:p>
        </p:txBody>
      </p:sp>
      <p:pic>
        <p:nvPicPr>
          <p:cNvPr id="1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156" y="5207257"/>
            <a:ext cx="640678" cy="6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7779332" y="5847935"/>
            <a:ext cx="209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Reprogramación de sesiones</a:t>
            </a:r>
            <a:endParaRPr lang="es-ES" sz="1600" b="1" dirty="0"/>
          </a:p>
        </p:txBody>
      </p:sp>
      <p:pic>
        <p:nvPicPr>
          <p:cNvPr id="1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6581" y="5207257"/>
            <a:ext cx="640678" cy="6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PE" sz="2800" dirty="0">
                <a:latin typeface="Consolas" panose="020B0609020204030204" pitchFamily="49" charset="0"/>
              </a:rPr>
              <a:t>¿Cómo revisar información mas detallada</a:t>
            </a:r>
            <a:r>
              <a:rPr lang="es-ES" altLang="es-PE" sz="2800" dirty="0" smtClean="0">
                <a:latin typeface="Consolas" panose="020B0609020204030204" pitchFamily="49" charset="0"/>
              </a:rPr>
              <a:t>?</a:t>
            </a:r>
            <a:endParaRPr lang="en-US" sz="2800" dirty="0"/>
          </a:p>
        </p:txBody>
      </p:sp>
      <p:sp>
        <p:nvSpPr>
          <p:cNvPr id="4" name="Rectángulo 3"/>
          <p:cNvSpPr/>
          <p:nvPr/>
        </p:nvSpPr>
        <p:spPr>
          <a:xfrm>
            <a:off x="3559806" y="2381768"/>
            <a:ext cx="788273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Para acceder a mayor detalle, revisa los siguientes manuales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920902" y="2938731"/>
            <a:ext cx="1800000" cy="18000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Picture 2" descr="Resultado de imagen de libro icon&quot;">
            <a:extLst>
              <a:ext uri="{FF2B5EF4-FFF2-40B4-BE49-F238E27FC236}">
                <a16:creationId xmlns:a16="http://schemas.microsoft.com/office/drawing/2014/main" id="{2E247893-D309-400A-A4E3-21A4687FF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91" t="-13691" r="-13691" b="-13691"/>
          <a:stretch/>
        </p:blipFill>
        <p:spPr bwMode="auto">
          <a:xfrm>
            <a:off x="946506" y="2997631"/>
            <a:ext cx="1682200" cy="1682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MANUA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75" y="3218876"/>
            <a:ext cx="658693" cy="6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070685" y="3790170"/>
            <a:ext cx="19526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/>
              <a:t>Manual </a:t>
            </a:r>
            <a:r>
              <a:rPr lang="es-ES" sz="1400" b="1" dirty="0" smtClean="0"/>
              <a:t>Creación NRC DIL</a:t>
            </a:r>
            <a:endParaRPr lang="es-ES" sz="1400" b="1" dirty="0"/>
          </a:p>
        </p:txBody>
      </p:sp>
      <p:pic>
        <p:nvPicPr>
          <p:cNvPr id="9" name="Picture 2" descr="Resultado de imagen para MANUA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88" y="3218876"/>
            <a:ext cx="658693" cy="6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480907" y="3787649"/>
            <a:ext cx="219045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/>
              <a:t>Manual </a:t>
            </a:r>
            <a:r>
              <a:rPr lang="es-ES" sz="1400" b="1" dirty="0" smtClean="0"/>
              <a:t>Creación NRC Maestrías</a:t>
            </a:r>
            <a:endParaRPr lang="es-ES" sz="1400" b="1" dirty="0"/>
          </a:p>
        </p:txBody>
      </p:sp>
      <p:pic>
        <p:nvPicPr>
          <p:cNvPr id="11" name="Picture 2" descr="Resultado de imagen para MANUA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901" y="3218876"/>
            <a:ext cx="658693" cy="6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9085315" y="3814667"/>
            <a:ext cx="2025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/>
              <a:t>Manual </a:t>
            </a:r>
            <a:r>
              <a:rPr lang="es-ES" sz="1400" b="1" dirty="0" smtClean="0"/>
              <a:t>Creación NRC EEG</a:t>
            </a:r>
            <a:endParaRPr lang="es-ES" sz="1400" b="1" dirty="0"/>
          </a:p>
        </p:txBody>
      </p:sp>
      <p:pic>
        <p:nvPicPr>
          <p:cNvPr id="13" name="Picture 2" descr="Resultado de imagen para MANUA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94" y="4898550"/>
            <a:ext cx="658693" cy="6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5257413" y="5467323"/>
            <a:ext cx="2190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/>
              <a:t>Manual Configuración </a:t>
            </a:r>
            <a:r>
              <a:rPr lang="es-ES" sz="1400" b="1" dirty="0" smtClean="0"/>
              <a:t>Componentes Calificables</a:t>
            </a:r>
            <a:endParaRPr lang="es-ES" sz="1400" b="1" dirty="0"/>
          </a:p>
        </p:txBody>
      </p:sp>
      <p:pic>
        <p:nvPicPr>
          <p:cNvPr id="15" name="Picture 2" descr="Resultado de imagen para MANUA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17" y="4898550"/>
            <a:ext cx="658693" cy="6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7743036" y="5467323"/>
            <a:ext cx="219045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/>
              <a:t>Manual </a:t>
            </a:r>
            <a:r>
              <a:rPr lang="es-ES" sz="1400" b="1" dirty="0" smtClean="0"/>
              <a:t>Reprogramación de Sesiones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3927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PE" dirty="0">
                <a:latin typeface="Consolas" panose="020B0609020204030204" pitchFamily="49" charset="0"/>
              </a:rPr>
              <a:t>¿Sabías que…?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18496" y="4742266"/>
            <a:ext cx="100712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 smtClean="0"/>
              <a:t>Programación de sesiones</a:t>
            </a:r>
            <a:r>
              <a:rPr lang="en-GB" b="1" dirty="0" smtClean="0"/>
              <a:t>: </a:t>
            </a:r>
            <a:endParaRPr lang="en-GB" b="1" dirty="0"/>
          </a:p>
          <a:p>
            <a:pPr algn="just">
              <a:lnSpc>
                <a:spcPct val="150000"/>
              </a:lnSpc>
            </a:pPr>
            <a:r>
              <a:rPr lang="es-ES" dirty="0" smtClean="0"/>
              <a:t>Las sesiones podrán ser programadas en un único registro por un rango de fechas. En caso el curso se dicte en más de un horario diferente se podrán </a:t>
            </a:r>
            <a:r>
              <a:rPr lang="es-ES" smtClean="0"/>
              <a:t>agregar registros.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97" y="1551151"/>
            <a:ext cx="10071279" cy="31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 idx="4294967295"/>
          </p:nvPr>
        </p:nvSpPr>
        <p:spPr>
          <a:xfrm>
            <a:off x="1199631" y="2587753"/>
            <a:ext cx="9455118" cy="1698193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r" eaLnBrk="1" hangingPunct="1"/>
            <a:r>
              <a:rPr lang="es-ES" altLang="es-PE" dirty="0">
                <a:solidFill>
                  <a:schemeClr val="bg1"/>
                </a:solidFill>
                <a:latin typeface="Solano Gothic MVB Std Cap" pitchFamily="50" charset="0"/>
              </a:rPr>
              <a:t>Te recomendamos continuar con el material de </a:t>
            </a:r>
            <a:r>
              <a:rPr lang="es-ES" alt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no Gothic MVB Std Cap" pitchFamily="50" charset="0"/>
              </a:rPr>
              <a:t>CONFIGURACIÓN CAPP</a:t>
            </a:r>
            <a:endParaRPr lang="es-ES" altLang="es-P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no Gothic MVB Std Cap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D5FF09A7FD8843BC1CAD3AEC9AEC13" ma:contentTypeVersion="11" ma:contentTypeDescription="Create a new document." ma:contentTypeScope="" ma:versionID="1539569c746e0bdabebad0dd84296871">
  <xsd:schema xmlns:xsd="http://www.w3.org/2001/XMLSchema" xmlns:xs="http://www.w3.org/2001/XMLSchema" xmlns:p="http://schemas.microsoft.com/office/2006/metadata/properties" xmlns:ns3="41018119-68e7-46dd-917b-5410591d5903" xmlns:ns4="785afc8f-45b2-472f-bee6-16f210b33c3d" targetNamespace="http://schemas.microsoft.com/office/2006/metadata/properties" ma:root="true" ma:fieldsID="d07bdab52680e1496399c441ea4f9696" ns3:_="" ns4:_="">
    <xsd:import namespace="41018119-68e7-46dd-917b-5410591d5903"/>
    <xsd:import namespace="785afc8f-45b2-472f-bee6-16f210b33c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18119-68e7-46dd-917b-5410591d59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afc8f-45b2-472f-bee6-16f210b33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A16AF2-19C7-421E-A420-B9A25ACF4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18119-68e7-46dd-917b-5410591d5903"/>
    <ds:schemaRef ds:uri="785afc8f-45b2-472f-bee6-16f210b33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41C79D-B7C7-4F10-96BB-58970904C4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27E307-DCB1-4CAD-B917-13BDB80FBBB6}">
  <ds:schemaRefs>
    <ds:schemaRef ds:uri="http://purl.org/dc/dcmitype/"/>
    <ds:schemaRef ds:uri="http://purl.org/dc/elements/1.1/"/>
    <ds:schemaRef ds:uri="http://schemas.microsoft.com/office/infopath/2007/PartnerControls"/>
    <ds:schemaRef ds:uri="785afc8f-45b2-472f-bee6-16f210b33c3d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41018119-68e7-46dd-917b-5410591d59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4251</TotalTime>
  <Words>276</Words>
  <Application>Microsoft Office PowerPoint</Application>
  <PresentationFormat>Panorámica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Solano Gothic MVB Std Cap</vt:lpstr>
      <vt:lpstr>Whitney-Light</vt:lpstr>
      <vt:lpstr>Wingdings</vt:lpstr>
      <vt:lpstr>Tema de Office</vt:lpstr>
      <vt:lpstr>PROGRAMACIÓN ACADÉMICA V1.0 30/01/2020</vt:lpstr>
      <vt:lpstr>¿Qué documentos debes revisar previamente?</vt:lpstr>
      <vt:lpstr>¿Qué términos debes conocer antes de empezar?</vt:lpstr>
      <vt:lpstr>¿Qué puedes hacer estos módulos?</vt:lpstr>
      <vt:lpstr>¿Cómo acceder a una referencia rápida? </vt:lpstr>
      <vt:lpstr>¿Cómo revisar información mas detallada?</vt:lpstr>
      <vt:lpstr>¿Sabías que…?</vt:lpstr>
      <vt:lpstr>Te recomendamos continuar con el material de CONFIGURACIÓN CAPP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MARTIN CALDERON SU NOBREGA</dc:creator>
  <cp:lastModifiedBy>ANA LUCIA ARIAS PANAIFO</cp:lastModifiedBy>
  <cp:revision>109</cp:revision>
  <dcterms:created xsi:type="dcterms:W3CDTF">2019-08-13T21:23:46Z</dcterms:created>
  <dcterms:modified xsi:type="dcterms:W3CDTF">2020-02-11T14:48:13Z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0x0101006FD5FF09A7FD8843BC1CAD3AEC9AEC13</vt:lpwstr>
  </property>
</Properties>
</file>