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82194" autoAdjust="0"/>
  </p:normalViewPr>
  <p:slideViewPr>
    <p:cSldViewPr snapToGrid="0" showGuides="1">
      <p:cViewPr varScale="1">
        <p:scale>
          <a:sx n="70" d="100"/>
          <a:sy n="70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FBC0F-C2D1-4A53-949D-1589F393F0ED}" type="datetimeFigureOut">
              <a:rPr lang="es-PE" smtClean="0"/>
              <a:t>5/02/2020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AD9C-CE70-4912-8919-704DE61E27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78619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FD06-F9F6-4DC6-A378-1577486CBCFE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A5F29-0296-4D64-A90C-AC88CD7A62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43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6691"/>
            <a:ext cx="12193057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29" y="1612450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420715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6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5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1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21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34750"/>
            <a:ext cx="10409464" cy="795286"/>
          </a:xfrm>
        </p:spPr>
        <p:txBody>
          <a:bodyPr>
            <a:normAutofit/>
          </a:bodyPr>
          <a:lstStyle>
            <a:lvl1pPr>
              <a:defRPr sz="3667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FA3F-6B44-4B43-AA28-655FAABCCF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Whitney-Light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Whitney-Ligh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263261" y="1034143"/>
            <a:ext cx="11801739" cy="49798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21381" r="11006" b="69244"/>
          <a:stretch>
            <a:fillRect/>
          </a:stretch>
        </p:blipFill>
        <p:spPr bwMode="auto">
          <a:xfrm>
            <a:off x="1" y="0"/>
            <a:ext cx="12189884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7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432" y="4437089"/>
            <a:ext cx="11092279" cy="114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0" y="4406095"/>
            <a:ext cx="7471475" cy="0"/>
          </a:xfrm>
          <a:prstGeom prst="line">
            <a:avLst/>
          </a:prstGeom>
          <a:ln w="8572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5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0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7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6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46276" y="6356350"/>
            <a:ext cx="4114800" cy="365125"/>
          </a:xfrm>
        </p:spPr>
        <p:txBody>
          <a:bodyPr/>
          <a:lstStyle/>
          <a:p>
            <a:pPr algn="l"/>
            <a:r>
              <a:rPr lang="en-GB" dirty="0"/>
              <a:t>Persona General – Manual de </a:t>
            </a:r>
            <a:r>
              <a:rPr lang="es-PE" dirty="0"/>
              <a:t>consulta</a:t>
            </a:r>
            <a:r>
              <a:rPr lang="en-GB" dirty="0"/>
              <a:t> </a:t>
            </a:r>
            <a:r>
              <a:rPr lang="es-PE" dirty="0"/>
              <a:t>rápida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980989" y="6356349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622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9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17192"/>
          <a:stretch/>
        </p:blipFill>
        <p:spPr>
          <a:xfrm>
            <a:off x="-1057" y="1173480"/>
            <a:ext cx="12193057" cy="568452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271" y="1391671"/>
            <a:ext cx="11746423" cy="474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Persona General – Manual de consulta rápida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529" y="0"/>
            <a:ext cx="12193057" cy="117053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hyperlink" Target="https://www.youtube.com/watch?v=-DSZbGVbHpU&amp;feature=youtu.b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-w3ha7eX88E&amp;feature=youtu.be" TargetMode="External"/><Relationship Id="rId4" Type="http://schemas.openxmlformats.org/officeDocument/2006/relationships/hyperlink" Target="https://www.youtube.com/watch?v=YxGCMI4oJaY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05584" y="2596615"/>
            <a:ext cx="78882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PE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PERSONA GENERAL V1.0</a:t>
            </a:r>
            <a:br>
              <a:rPr lang="es-ES" altLang="es-PE" sz="5400" b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s-ES" altLang="es-PE" sz="2400" b="1" dirty="0">
                <a:solidFill>
                  <a:schemeClr val="bg1"/>
                </a:solidFill>
                <a:latin typeface="Solano Gothic MVB Std Cap"/>
              </a:rPr>
              <a:t>30/01/2020</a:t>
            </a:r>
            <a:endParaRPr lang="es-PE" sz="2400" b="1" dirty="0">
              <a:latin typeface="Solano Gothic MVB Std Cap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términos debes conocer antes de empezar?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153882" y="1715072"/>
            <a:ext cx="7668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/>
              <a:t>ID BANNER: 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Identificador único autogenerado en BANNER que se le asigna a la “persona” o “empresa”. La “persona” o “empresa” es </a:t>
            </a:r>
            <a:r>
              <a:rPr lang="es-ES" dirty="0"/>
              <a:t>generada en CRM.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/>
              <a:t>Identificación adicional: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En esta pestaña se muestran los datos adicionales, producto de la información </a:t>
            </a:r>
            <a:r>
              <a:rPr lang="es-ES" dirty="0" smtClean="0"/>
              <a:t>migrada </a:t>
            </a:r>
            <a:r>
              <a:rPr lang="es-ES" dirty="0"/>
              <a:t>proveniente de Sócrates y CRM, la cual será </a:t>
            </a:r>
            <a:r>
              <a:rPr lang="es-ES" dirty="0" smtClean="0"/>
              <a:t>actualizada</a:t>
            </a:r>
            <a:r>
              <a:rPr lang="es-ES" dirty="0" smtClean="0"/>
              <a:t> </a:t>
            </a:r>
            <a:r>
              <a:rPr lang="es-ES" dirty="0"/>
              <a:t>a través de las integraciones.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/>
              <a:t>NSS/NIT: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Campo que contiene el valor correspondiente al </a:t>
            </a:r>
            <a:r>
              <a:rPr lang="es-ES" dirty="0" smtClean="0"/>
              <a:t>documento </a:t>
            </a:r>
            <a:r>
              <a:rPr lang="es-ES" dirty="0"/>
              <a:t>de </a:t>
            </a:r>
            <a:r>
              <a:rPr lang="es-ES" dirty="0" smtClean="0"/>
              <a:t>identidad </a:t>
            </a:r>
            <a:r>
              <a:rPr lang="es-ES" dirty="0"/>
              <a:t>de la persona, el cual también es </a:t>
            </a:r>
            <a:r>
              <a:rPr lang="es-ES" dirty="0" smtClean="0"/>
              <a:t>actualizado </a:t>
            </a:r>
            <a:r>
              <a:rPr lang="es-ES" dirty="0" smtClean="0"/>
              <a:t>a </a:t>
            </a:r>
            <a:r>
              <a:rPr lang="es-ES" dirty="0"/>
              <a:t>través de CRM.</a:t>
            </a:r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80357" l="15888" r="82555">
                        <a14:foregroundMark x1="45171" y1="40000" x2="45171" y2="40000"/>
                        <a14:foregroundMark x1="46417" y1="43929" x2="46417" y2="43929"/>
                        <a14:foregroundMark x1="47352" y1="48929" x2="47352" y2="48929"/>
                        <a14:foregroundMark x1="45483" y1="60357" x2="45483" y2="60357"/>
                        <a14:foregroundMark x1="57944" y1="59286" x2="57944" y2="59286"/>
                        <a14:foregroundMark x1="36137" y1="40000" x2="36137" y2="40000"/>
                        <a14:foregroundMark x1="36449" y1="45000" x2="36449" y2="45000"/>
                        <a14:foregroundMark x1="35514" y1="48929" x2="35514" y2="4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15009" r="26354" b="22509"/>
          <a:stretch/>
        </p:blipFill>
        <p:spPr bwMode="auto">
          <a:xfrm>
            <a:off x="1353882" y="3298731"/>
            <a:ext cx="93404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Persona General – Manual de </a:t>
            </a:r>
            <a:r>
              <a:rPr lang="es-PE"/>
              <a:t>consulta</a:t>
            </a:r>
            <a:r>
              <a:rPr lang="en-GB"/>
              <a:t> </a:t>
            </a:r>
            <a:r>
              <a:rPr lang="es-PE"/>
              <a:t>rápida</a:t>
            </a:r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94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puedes hacer en SPAIDEN?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Persona General – Manual de </a:t>
            </a:r>
            <a:r>
              <a:rPr lang="es-PE"/>
              <a:t>consulta</a:t>
            </a:r>
            <a:r>
              <a:rPr lang="en-GB"/>
              <a:t> </a:t>
            </a:r>
            <a:r>
              <a:rPr lang="es-PE"/>
              <a:t>rápida</a:t>
            </a:r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47868" y="3386210"/>
            <a:ext cx="481381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El Módulo SPAIDEN se utiliza para realizar búsqueda de personas naturales o jurídicas . </a:t>
            </a:r>
          </a:p>
        </p:txBody>
      </p:sp>
      <p:sp>
        <p:nvSpPr>
          <p:cNvPr id="10" name="Elipse 9"/>
          <p:cNvSpPr/>
          <p:nvPr/>
        </p:nvSpPr>
        <p:spPr>
          <a:xfrm>
            <a:off x="1058062" y="2947875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Resultado de imagen para document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62" y="330787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¿Cómo acceder a una referencia rápida?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Persona General – Manual de </a:t>
            </a:r>
            <a:r>
              <a:rPr lang="es-PE"/>
              <a:t>consulta</a:t>
            </a:r>
            <a:r>
              <a:rPr lang="en-GB"/>
              <a:t> </a:t>
            </a:r>
            <a:r>
              <a:rPr lang="es-PE"/>
              <a:t>rápida</a:t>
            </a:r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448046" y="2283431"/>
            <a:ext cx="788273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Para una referencia rápida de cómo realizar la búsqueda de una persona, consulta los siguientes videos:</a:t>
            </a:r>
          </a:p>
        </p:txBody>
      </p:sp>
      <p:pic>
        <p:nvPicPr>
          <p:cNvPr id="1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7360" y="3695437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840337" y="4266199"/>
            <a:ext cx="128461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/>
              <a:t>ID BANNER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9194856" y="4386681"/>
            <a:ext cx="1952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Documento de Identidad (NSS/NIT)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213120" y="4293258"/>
            <a:ext cx="222739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/>
              <a:t>Nombres / Apellidos </a:t>
            </a:r>
          </a:p>
        </p:txBody>
      </p:sp>
      <p:pic>
        <p:nvPicPr>
          <p:cNvPr id="1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1533" y="3694236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35706" y="3694235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ipse 17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46667" y1="48654" x2="46667" y2="48654"/>
                        <a14:foregroundMark x1="53444" y1="48654" x2="53444" y2="48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21341"/>
          <a:stretch/>
        </p:blipFill>
        <p:spPr bwMode="auto">
          <a:xfrm>
            <a:off x="1326413" y="3294989"/>
            <a:ext cx="1097523" cy="10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¿Cómo revisar información mas detallada?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Persona General – Manual de </a:t>
            </a:r>
            <a:r>
              <a:rPr lang="es-PE"/>
              <a:t>consulta</a:t>
            </a:r>
            <a:r>
              <a:rPr lang="en-GB"/>
              <a:t> </a:t>
            </a:r>
            <a:r>
              <a:rPr lang="es-PE"/>
              <a:t>rápida</a:t>
            </a:r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21" name="Elipse 20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2" name="Picture 2" descr="Resultado de imagen de libro icon&quot;">
            <a:extLst>
              <a:ext uri="{FF2B5EF4-FFF2-40B4-BE49-F238E27FC236}">
                <a16:creationId xmlns:a16="http://schemas.microsoft.com/office/drawing/2014/main" id="{2E247893-D309-400A-A4E3-21A4687FF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08" t="-4538" r="-9201" b="-1363"/>
          <a:stretch/>
        </p:blipFill>
        <p:spPr bwMode="auto">
          <a:xfrm>
            <a:off x="1129425" y="3184687"/>
            <a:ext cx="1382953" cy="129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3294213" y="2539156"/>
            <a:ext cx="788273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Para acceder a mayor detalle, revisa los siguientes manuales:</a:t>
            </a:r>
          </a:p>
        </p:txBody>
      </p:sp>
      <p:pic>
        <p:nvPicPr>
          <p:cNvPr id="2050" name="Picture 2" descr="Resultado de imagen para MANUA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83" y="3694402"/>
            <a:ext cx="471600" cy="4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5724786" y="4182993"/>
            <a:ext cx="1510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Manual búsqueda de personas</a:t>
            </a:r>
          </a:p>
        </p:txBody>
      </p:sp>
    </p:spTree>
    <p:extLst>
      <p:ext uri="{BB962C8B-B14F-4D97-AF65-F5344CB8AC3E}">
        <p14:creationId xmlns:p14="http://schemas.microsoft.com/office/powerpoint/2010/main" val="15627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Persona General – Manual de </a:t>
            </a:r>
            <a:r>
              <a:rPr lang="es-PE" dirty="0"/>
              <a:t>consulta</a:t>
            </a:r>
            <a:r>
              <a:rPr lang="en-GB" dirty="0"/>
              <a:t> </a:t>
            </a:r>
            <a:r>
              <a:rPr lang="es-PE" dirty="0"/>
              <a:t>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94106" y="-2"/>
            <a:ext cx="6316031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¿Sabías que…?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4461076" y="2530956"/>
            <a:ext cx="6838682" cy="44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285750" indent="-285750" algn="l" eaLnBrk="1" hangingPunct="1">
              <a:buFont typeface="Wingdings" panose="05000000000000000000" pitchFamily="2" charset="2"/>
              <a:buChar char="§"/>
            </a:pPr>
            <a:r>
              <a:rPr lang="es-ES" altLang="es-PE" sz="1800" b="1" dirty="0">
                <a:latin typeface="+mn-lt"/>
              </a:rPr>
              <a:t>Identificación adicional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461076" y="2973859"/>
            <a:ext cx="563633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En la pestaña “Identificación Adicional” del Módulo SPAIDEN, se puede visualizar la lista de identificadores adicionales que una persona tiene registrada en los diferentes sistemas de UPC. </a:t>
            </a:r>
          </a:p>
          <a:p>
            <a:pPr algn="just">
              <a:lnSpc>
                <a:spcPct val="150000"/>
              </a:lnSpc>
            </a:pPr>
            <a:endParaRPr lang="es-ES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16307"/>
              </p:ext>
            </p:extLst>
          </p:nvPr>
        </p:nvGraphicFramePr>
        <p:xfrm>
          <a:off x="705091" y="1462355"/>
          <a:ext cx="2262676" cy="4710034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498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034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1000" b="1" dirty="0">
                          <a:solidFill>
                            <a:schemeClr val="bg1"/>
                          </a:solidFill>
                          <a:effectLst/>
                        </a:rPr>
                        <a:t>Código​</a:t>
                      </a:r>
                      <a:endParaRPr lang="es-PE" sz="16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1000" b="1" dirty="0">
                          <a:solidFill>
                            <a:schemeClr val="bg1"/>
                          </a:solidFill>
                          <a:effectLst/>
                        </a:rPr>
                        <a:t>Descripción​</a:t>
                      </a:r>
                      <a:endParaRPr lang="es-PE" sz="16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1​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Documento Identidad (DNI)​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2​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Carnet de Extranjería (CEX)​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3​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Pasaporte (PASS)​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4​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Reg. Único Contribuyente (RUC)​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5​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800" dirty="0">
                          <a:effectLst/>
                        </a:rPr>
                        <a:t>NIT​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6​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Persona (Sócrates)​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7​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Persona (Spring)​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8​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alumno pregrado​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9​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alumno postgrado​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10​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docente pregrado​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11​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docente postgrado​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12​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800" dirty="0">
                          <a:effectLst/>
                        </a:rPr>
                        <a:t>Cód. </a:t>
                      </a:r>
                      <a:r>
                        <a:rPr lang="es-ES" sz="800" dirty="0" err="1">
                          <a:effectLst/>
                        </a:rPr>
                        <a:t>Ultipro</a:t>
                      </a: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13​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</a:t>
                      </a:r>
                      <a:r>
                        <a:rPr lang="pt-BR" sz="800" dirty="0">
                          <a:effectLst/>
                        </a:rPr>
                        <a:t>usuário</a:t>
                      </a:r>
                      <a:r>
                        <a:rPr lang="es-PE" sz="800" dirty="0">
                          <a:effectLst/>
                        </a:rPr>
                        <a:t> administrativo​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14​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</a:t>
                      </a:r>
                      <a:r>
                        <a:rPr lang="pt-BR" sz="800" dirty="0">
                          <a:effectLst/>
                        </a:rPr>
                        <a:t>usuário</a:t>
                      </a:r>
                      <a:r>
                        <a:rPr lang="es-PE" sz="800" dirty="0">
                          <a:effectLst/>
                        </a:rPr>
                        <a:t> alumno pregrado​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15​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 </a:t>
                      </a:r>
                      <a:r>
                        <a:rPr lang="pt-BR" sz="800" dirty="0">
                          <a:effectLst/>
                        </a:rPr>
                        <a:t>usuário</a:t>
                      </a:r>
                      <a:r>
                        <a:rPr lang="es-PE" sz="800" dirty="0">
                          <a:effectLst/>
                        </a:rPr>
                        <a:t> alumno postgrado​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16​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800" dirty="0">
                          <a:effectLst/>
                        </a:rPr>
                        <a:t>Cód. usuário docente pregrado​</a:t>
                      </a:r>
                      <a:endParaRPr lang="pt-BR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17​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800" dirty="0">
                          <a:effectLst/>
                        </a:rPr>
                        <a:t>Cód. usuário docente postgrado​</a:t>
                      </a:r>
                      <a:endParaRPr lang="pt-BR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18​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tipo </a:t>
                      </a:r>
                      <a:r>
                        <a:rPr lang="pt-BR" sz="800" dirty="0">
                          <a:effectLst/>
                        </a:rPr>
                        <a:t>usuário</a:t>
                      </a:r>
                      <a:r>
                        <a:rPr lang="es-PE" sz="800" dirty="0">
                          <a:effectLst/>
                        </a:rPr>
                        <a:t> pregrado​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 dirty="0">
                          <a:effectLst/>
                        </a:rPr>
                        <a:t>19​</a:t>
                      </a:r>
                      <a:endParaRPr lang="es-PE" sz="12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tipo </a:t>
                      </a:r>
                      <a:r>
                        <a:rPr lang="pt-BR" sz="800" dirty="0">
                          <a:effectLst/>
                        </a:rPr>
                        <a:t>usuário</a:t>
                      </a:r>
                      <a:r>
                        <a:rPr lang="es-PE" sz="800" dirty="0">
                          <a:effectLst/>
                        </a:rPr>
                        <a:t> postgrado​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PE" sz="800" b="1">
                          <a:effectLst/>
                        </a:rPr>
                        <a:t>20​</a:t>
                      </a:r>
                      <a:endParaRPr lang="es-PE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Apellido Materno – Persona​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800" b="1">
                          <a:effectLst/>
                        </a:rPr>
                        <a:t>21​</a:t>
                      </a:r>
                      <a:endParaRPr lang="es-ES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Apellido Paterno – Persona​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800" b="1">
                          <a:effectLst/>
                        </a:rPr>
                        <a:t>22​</a:t>
                      </a:r>
                      <a:endParaRPr lang="es-ES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Nombres – Persona​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800" b="1">
                          <a:effectLst/>
                        </a:rPr>
                        <a:t>23​</a:t>
                      </a:r>
                      <a:endParaRPr lang="es-ES" sz="12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Persona (CRM)​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800" b="1" dirty="0">
                          <a:effectLst/>
                        </a:rPr>
                        <a:t>24​</a:t>
                      </a:r>
                      <a:endParaRPr lang="es-ES" sz="12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Empresa (CRM)​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800" b="1" dirty="0">
                          <a:effectLst/>
                        </a:rPr>
                        <a:t>25​</a:t>
                      </a:r>
                      <a:endParaRPr lang="es-ES" sz="12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PE" sz="800" dirty="0">
                          <a:effectLst/>
                        </a:rPr>
                        <a:t>Cód. Empresa (Sócrates)​</a:t>
                      </a:r>
                      <a:endParaRPr lang="es-PE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634" marR="57634" marT="28817" marB="2881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9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Persona General – Manual de consulta rápida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7</a:t>
            </a:fld>
            <a:endParaRPr lang="en-GB"/>
          </a:p>
        </p:txBody>
      </p:sp>
      <p:sp>
        <p:nvSpPr>
          <p:cNvPr id="9" name="Título 1"/>
          <p:cNvSpPr>
            <a:spLocks noGrp="1"/>
          </p:cNvSpPr>
          <p:nvPr>
            <p:ph type="ctrTitle" idx="4294967295"/>
          </p:nvPr>
        </p:nvSpPr>
        <p:spPr>
          <a:xfrm>
            <a:off x="1199631" y="2587753"/>
            <a:ext cx="9455118" cy="1698193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eaLnBrk="1" hangingPunct="1"/>
            <a:r>
              <a:rPr lang="es-ES" altLang="es-PE" b="0" dirty="0">
                <a:solidFill>
                  <a:schemeClr val="bg1"/>
                </a:solidFill>
                <a:latin typeface="Solano Gothic MVB Std Cap" pitchFamily="50" charset="0"/>
              </a:rPr>
              <a:t>Te recomendamos continuar con el material de </a:t>
            </a:r>
            <a:r>
              <a:rPr lang="es-ES" alt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no Gothic MVB Std Cap" pitchFamily="50" charset="0"/>
              </a:rPr>
              <a:t>Configuración de Programa</a:t>
            </a:r>
            <a:endParaRPr lang="es-ES" alt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D5FF09A7FD8843BC1CAD3AEC9AEC13" ma:contentTypeVersion="11" ma:contentTypeDescription="Create a new document." ma:contentTypeScope="" ma:versionID="1539569c746e0bdabebad0dd84296871">
  <xsd:schema xmlns:xsd="http://www.w3.org/2001/XMLSchema" xmlns:xs="http://www.w3.org/2001/XMLSchema" xmlns:p="http://schemas.microsoft.com/office/2006/metadata/properties" xmlns:ns3="41018119-68e7-46dd-917b-5410591d5903" xmlns:ns4="785afc8f-45b2-472f-bee6-16f210b33c3d" targetNamespace="http://schemas.microsoft.com/office/2006/metadata/properties" ma:root="true" ma:fieldsID="d07bdab52680e1496399c441ea4f9696" ns3:_="" ns4:_="">
    <xsd:import namespace="41018119-68e7-46dd-917b-5410591d5903"/>
    <xsd:import namespace="785afc8f-45b2-472f-bee6-16f210b33c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18119-68e7-46dd-917b-5410591d5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afc8f-45b2-472f-bee6-16f210b33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41C79D-B7C7-4F10-96BB-58970904C4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16AF2-19C7-421E-A420-B9A25ACF4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18119-68e7-46dd-917b-5410591d5903"/>
    <ds:schemaRef ds:uri="785afc8f-45b2-472f-bee6-16f210b33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27E307-DCB1-4CAD-B917-13BDB80FBBB6}">
  <ds:schemaRefs>
    <ds:schemaRef ds:uri="http://purl.org/dc/elements/1.1/"/>
    <ds:schemaRef ds:uri="http://schemas.microsoft.com/office/2006/metadata/properties"/>
    <ds:schemaRef ds:uri="41018119-68e7-46dd-917b-5410591d5903"/>
    <ds:schemaRef ds:uri="785afc8f-45b2-472f-bee6-16f210b33c3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468</Words>
  <Application>Microsoft Office PowerPoint</Application>
  <PresentationFormat>Panorámica</PresentationFormat>
  <Paragraphs>88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Calibri Light</vt:lpstr>
      <vt:lpstr>Consolas</vt:lpstr>
      <vt:lpstr>Solano Gothic MVB Std Cap</vt:lpstr>
      <vt:lpstr>Whitney-Light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 recomendamos continuar con el material de Configuración de Programa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MARTIN CALDERON SU NOBREGA</dc:creator>
  <cp:lastModifiedBy>Carlos Celis Tormo</cp:lastModifiedBy>
  <cp:revision>114</cp:revision>
  <dcterms:created xsi:type="dcterms:W3CDTF">2019-08-13T21:23:46Z</dcterms:created>
  <dcterms:modified xsi:type="dcterms:W3CDTF">2020-02-05T20:09:33Z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0x0101006FD5FF09A7FD8843BC1CAD3AEC9AEC13</vt:lpwstr>
  </property>
</Properties>
</file>